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8" r:id="rId1"/>
    <p:sldMasterId id="2147483790" r:id="rId2"/>
    <p:sldMasterId id="2147483802" r:id="rId3"/>
  </p:sldMasterIdLst>
  <p:notesMasterIdLst>
    <p:notesMasterId r:id="rId36"/>
  </p:notesMasterIdLst>
  <p:sldIdLst>
    <p:sldId id="302" r:id="rId4"/>
    <p:sldId id="300" r:id="rId5"/>
    <p:sldId id="307" r:id="rId6"/>
    <p:sldId id="534" r:id="rId7"/>
    <p:sldId id="536" r:id="rId8"/>
    <p:sldId id="537" r:id="rId9"/>
    <p:sldId id="559" r:id="rId10"/>
    <p:sldId id="630" r:id="rId11"/>
    <p:sldId id="631" r:id="rId12"/>
    <p:sldId id="632" r:id="rId13"/>
    <p:sldId id="539" r:id="rId14"/>
    <p:sldId id="541" r:id="rId15"/>
    <p:sldId id="544" r:id="rId16"/>
    <p:sldId id="340" r:id="rId17"/>
    <p:sldId id="341" r:id="rId18"/>
    <p:sldId id="524" r:id="rId19"/>
    <p:sldId id="526" r:id="rId20"/>
    <p:sldId id="523" r:id="rId21"/>
    <p:sldId id="474" r:id="rId22"/>
    <p:sldId id="508" r:id="rId23"/>
    <p:sldId id="477" r:id="rId24"/>
    <p:sldId id="613" r:id="rId25"/>
    <p:sldId id="560" r:id="rId26"/>
    <p:sldId id="565" r:id="rId27"/>
    <p:sldId id="561" r:id="rId28"/>
    <p:sldId id="587" r:id="rId29"/>
    <p:sldId id="556" r:id="rId30"/>
    <p:sldId id="480" r:id="rId31"/>
    <p:sldId id="633" r:id="rId32"/>
    <p:sldId id="624" r:id="rId33"/>
    <p:sldId id="488" r:id="rId34"/>
    <p:sldId id="6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E51604-7DB2-8527-CD1B-3F33A5EE3943}" name="Rob Bailis" initials="RB" userId="S::rob.bailis@sei.org::f1cd3a2a-2058-4d05-866e-1fee19f49a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 GHILARDI" initials="AG" lastIdx="1" clrIdx="0">
    <p:extLst>
      <p:ext uri="{19B8F6BF-5375-455C-9EA6-DF929625EA0E}">
        <p15:presenceInfo xmlns:p15="http://schemas.microsoft.com/office/powerpoint/2012/main" userId="b1c545d3008f06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49B"/>
    <a:srgbClr val="7D99A5"/>
    <a:srgbClr val="455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0717" autoAdjust="0"/>
  </p:normalViewPr>
  <p:slideViewPr>
    <p:cSldViewPr snapToGrid="0">
      <p:cViewPr varScale="1">
        <p:scale>
          <a:sx n="80" d="100"/>
          <a:sy n="80" d="100"/>
        </p:scale>
        <p:origin x="533" y="6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E5AE3-2749-4E4A-B66F-32C78100A1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BDE189-EC19-4A33-B9D6-380E9A2C4A27}">
      <dgm:prSet/>
      <dgm:spPr/>
      <dgm:t>
        <a:bodyPr/>
        <a:lstStyle/>
        <a:p>
          <a:r>
            <a:rPr lang="en-US"/>
            <a:t>Should projects be claiming credits for sequestration?</a:t>
          </a:r>
        </a:p>
      </dgm:t>
    </dgm:pt>
    <dgm:pt modelId="{09DEDCDE-2795-49B1-909A-76D6B821B760}" type="sibTrans" cxnId="{A22479DC-FEF2-4DE0-BDEA-0CC75ECF4A5F}">
      <dgm:prSet/>
      <dgm:spPr/>
      <dgm:t>
        <a:bodyPr/>
        <a:lstStyle/>
        <a:p>
          <a:endParaRPr lang="en-US"/>
        </a:p>
      </dgm:t>
    </dgm:pt>
    <dgm:pt modelId="{297F513E-98FE-4292-B236-4DB539A92847}" type="parTrans" cxnId="{A22479DC-FEF2-4DE0-BDEA-0CC75ECF4A5F}">
      <dgm:prSet/>
      <dgm:spPr/>
      <dgm:t>
        <a:bodyPr/>
        <a:lstStyle/>
        <a:p>
          <a:endParaRPr lang="en-US"/>
        </a:p>
      </dgm:t>
    </dgm:pt>
    <dgm:pt modelId="{B4F42C73-1850-4880-8DCD-5BEC5FD3F546}">
      <dgm:prSet/>
      <dgm:spPr/>
      <dgm:t>
        <a:bodyPr/>
        <a:lstStyle/>
        <a:p>
          <a:r>
            <a:rPr lang="en-US"/>
            <a:t>fNRB for households which rely mainly on harvest residue e.g. they have no impact on forest dynamics?</a:t>
          </a:r>
        </a:p>
      </dgm:t>
    </dgm:pt>
    <dgm:pt modelId="{133566A1-C5FB-41A3-AAA9-E82AEB91FC2B}" type="sibTrans" cxnId="{D49C4631-0B56-44B0-B944-665F30FD6AED}">
      <dgm:prSet/>
      <dgm:spPr/>
      <dgm:t>
        <a:bodyPr/>
        <a:lstStyle/>
        <a:p>
          <a:endParaRPr lang="en-US"/>
        </a:p>
      </dgm:t>
    </dgm:pt>
    <dgm:pt modelId="{DE4E7AA3-65C5-44F9-BC9B-A001D9B0C0FB}" type="parTrans" cxnId="{D49C4631-0B56-44B0-B944-665F30FD6AED}">
      <dgm:prSet/>
      <dgm:spPr/>
      <dgm:t>
        <a:bodyPr/>
        <a:lstStyle/>
        <a:p>
          <a:endParaRPr lang="en-US"/>
        </a:p>
      </dgm:t>
    </dgm:pt>
    <dgm:pt modelId="{A84AADBE-E554-40A8-8E51-C23235EF5F46}">
      <dgm:prSet/>
      <dgm:spPr/>
      <dgm:t>
        <a:bodyPr/>
        <a:lstStyle/>
        <a:p>
          <a:r>
            <a:rPr lang="en-US"/>
            <a:t>fNRB for households which don't disclose household locations?</a:t>
          </a:r>
        </a:p>
      </dgm:t>
    </dgm:pt>
    <dgm:pt modelId="{5C527ADB-A0D2-4456-9617-7994A99A3BEB}" type="sibTrans" cxnId="{406181C1-8116-48D1-841A-23064957707C}">
      <dgm:prSet/>
      <dgm:spPr/>
      <dgm:t>
        <a:bodyPr/>
        <a:lstStyle/>
        <a:p>
          <a:endParaRPr lang="en-US"/>
        </a:p>
      </dgm:t>
    </dgm:pt>
    <dgm:pt modelId="{7858166F-E1FB-402E-A976-A0092B5DAB05}" type="parTrans" cxnId="{406181C1-8116-48D1-841A-23064957707C}">
      <dgm:prSet/>
      <dgm:spPr/>
      <dgm:t>
        <a:bodyPr/>
        <a:lstStyle/>
        <a:p>
          <a:endParaRPr lang="en-US"/>
        </a:p>
      </dgm:t>
    </dgm:pt>
    <dgm:pt modelId="{9057CF0A-DA4B-4837-BBB9-6FEEEB4DE6C4}">
      <dgm:prSet/>
      <dgm:spPr/>
      <dgm:t>
        <a:bodyPr/>
        <a:lstStyle/>
        <a:p>
          <a:r>
            <a:rPr lang="en-US"/>
            <a:t>How can you know where fuel is sourced from?</a:t>
          </a:r>
        </a:p>
      </dgm:t>
    </dgm:pt>
    <dgm:pt modelId="{E5DBF3F6-B73C-48EB-8FDC-6844792B80B2}" type="sibTrans" cxnId="{3BC0A65F-171A-4378-9087-8D26720333F9}">
      <dgm:prSet/>
      <dgm:spPr/>
      <dgm:t>
        <a:bodyPr/>
        <a:lstStyle/>
        <a:p>
          <a:endParaRPr lang="en-US"/>
        </a:p>
      </dgm:t>
    </dgm:pt>
    <dgm:pt modelId="{1714D63B-45F1-434C-88A1-04AEE22C4532}" type="parTrans" cxnId="{3BC0A65F-171A-4378-9087-8D26720333F9}">
      <dgm:prSet/>
      <dgm:spPr/>
      <dgm:t>
        <a:bodyPr/>
        <a:lstStyle/>
        <a:p>
          <a:endParaRPr lang="en-US"/>
        </a:p>
      </dgm:t>
    </dgm:pt>
    <dgm:pt modelId="{6DD2608A-1A5E-47E7-86D1-3D241CD6040C}">
      <dgm:prSet/>
      <dgm:spPr/>
      <dgm:t>
        <a:bodyPr/>
        <a:lstStyle/>
        <a:p>
          <a:r>
            <a:rPr lang="en-US"/>
            <a:t>What is the fNRB accuracy for commodity-based fuels like charcoal?</a:t>
          </a:r>
        </a:p>
      </dgm:t>
    </dgm:pt>
    <dgm:pt modelId="{1129E590-CB51-46F6-B6AE-17CB771069F2}" type="sibTrans" cxnId="{554CD49F-FD4C-41AE-A96F-F3363B31CC95}">
      <dgm:prSet/>
      <dgm:spPr/>
      <dgm:t>
        <a:bodyPr/>
        <a:lstStyle/>
        <a:p>
          <a:endParaRPr lang="en-US"/>
        </a:p>
      </dgm:t>
    </dgm:pt>
    <dgm:pt modelId="{650E9116-2222-46C5-9DE1-A88338AD3802}" type="parTrans" cxnId="{554CD49F-FD4C-41AE-A96F-F3363B31CC95}">
      <dgm:prSet/>
      <dgm:spPr/>
      <dgm:t>
        <a:bodyPr/>
        <a:lstStyle/>
        <a:p>
          <a:endParaRPr lang="en-US"/>
        </a:p>
      </dgm:t>
    </dgm:pt>
    <dgm:pt modelId="{5339C4D6-252C-4179-8863-51DD85B88357}">
      <dgm:prSet/>
      <dgm:spPr/>
      <dgm:t>
        <a:bodyPr/>
        <a:lstStyle/>
        <a:p>
          <a:r>
            <a:rPr lang="en-US"/>
            <a:t>Explanation of BURN fNRB method and differences to MoFuSS?</a:t>
          </a:r>
        </a:p>
      </dgm:t>
    </dgm:pt>
    <dgm:pt modelId="{D3A3D12B-672C-4149-894C-0A2708AE97EA}" type="sibTrans" cxnId="{F3CE458E-C50E-43F3-8EEF-7171E3262672}">
      <dgm:prSet/>
      <dgm:spPr/>
      <dgm:t>
        <a:bodyPr/>
        <a:lstStyle/>
        <a:p>
          <a:endParaRPr lang="en-US"/>
        </a:p>
      </dgm:t>
    </dgm:pt>
    <dgm:pt modelId="{20DB2F0F-483A-436C-82EF-20CBE44FD567}" type="parTrans" cxnId="{F3CE458E-C50E-43F3-8EEF-7171E3262672}">
      <dgm:prSet/>
      <dgm:spPr/>
      <dgm:t>
        <a:bodyPr/>
        <a:lstStyle/>
        <a:p>
          <a:endParaRPr lang="en-US"/>
        </a:p>
      </dgm:t>
    </dgm:pt>
    <dgm:pt modelId="{FDA3CBAD-4649-4EE2-84A4-27182C149A94}">
      <dgm:prSet/>
      <dgm:spPr/>
      <dgm:t>
        <a:bodyPr/>
        <a:lstStyle/>
        <a:p>
          <a:r>
            <a:rPr lang="en-US" dirty="0"/>
            <a:t>Tracking differences in fNRB overtime to enhance ratings robustness?</a:t>
          </a:r>
        </a:p>
      </dgm:t>
    </dgm:pt>
    <dgm:pt modelId="{1DB93F26-B7F5-4664-B84E-AA46612DA190}" type="sibTrans" cxnId="{6DB0C539-747B-429C-829E-2109F9180533}">
      <dgm:prSet/>
      <dgm:spPr/>
      <dgm:t>
        <a:bodyPr/>
        <a:lstStyle/>
        <a:p>
          <a:endParaRPr lang="en-US"/>
        </a:p>
      </dgm:t>
    </dgm:pt>
    <dgm:pt modelId="{7D9BA470-65F6-436B-AAF6-60D601D77A22}" type="parTrans" cxnId="{6DB0C539-747B-429C-829E-2109F9180533}">
      <dgm:prSet/>
      <dgm:spPr/>
      <dgm:t>
        <a:bodyPr/>
        <a:lstStyle/>
        <a:p>
          <a:endParaRPr lang="en-US"/>
        </a:p>
      </dgm:t>
    </dgm:pt>
    <dgm:pt modelId="{53658F21-104C-4A5B-8537-5D66F9EF04A3}">
      <dgm:prSet/>
      <dgm:spPr/>
      <dgm:t>
        <a:bodyPr/>
        <a:lstStyle/>
        <a:p>
          <a:r>
            <a:rPr lang="en-US" dirty="0"/>
            <a:t>Should fNRB decrease each year if project is effective?</a:t>
          </a:r>
        </a:p>
      </dgm:t>
    </dgm:pt>
    <dgm:pt modelId="{A6A42481-3640-485E-B704-F9CB06833697}" type="sibTrans" cxnId="{DD19B8A6-9C1D-4944-BB4F-4C2986BC36DB}">
      <dgm:prSet/>
      <dgm:spPr/>
      <dgm:t>
        <a:bodyPr/>
        <a:lstStyle/>
        <a:p>
          <a:endParaRPr lang="en-US"/>
        </a:p>
      </dgm:t>
    </dgm:pt>
    <dgm:pt modelId="{B3EF1CF2-DF3D-4068-8056-F2406DFAAAC9}" type="parTrans" cxnId="{DD19B8A6-9C1D-4944-BB4F-4C2986BC36DB}">
      <dgm:prSet/>
      <dgm:spPr/>
      <dgm:t>
        <a:bodyPr/>
        <a:lstStyle/>
        <a:p>
          <a:endParaRPr lang="en-US"/>
        </a:p>
      </dgm:t>
    </dgm:pt>
    <dgm:pt modelId="{4FA28657-5D89-4A17-AAB2-BCDC01C923D5}" type="pres">
      <dgm:prSet presAssocID="{5F6E5AE3-2749-4E4A-B66F-32C78100A1F8}" presName="diagram" presStyleCnt="0">
        <dgm:presLayoutVars>
          <dgm:dir/>
          <dgm:resizeHandles val="exact"/>
        </dgm:presLayoutVars>
      </dgm:prSet>
      <dgm:spPr/>
    </dgm:pt>
    <dgm:pt modelId="{F7261294-4DFD-45F9-9342-FF3AC4C52E74}" type="pres">
      <dgm:prSet presAssocID="{53658F21-104C-4A5B-8537-5D66F9EF04A3}" presName="node" presStyleLbl="node1" presStyleIdx="0" presStyleCnt="8" custLinFactNeighborX="-126">
        <dgm:presLayoutVars>
          <dgm:bulletEnabled val="1"/>
        </dgm:presLayoutVars>
      </dgm:prSet>
      <dgm:spPr/>
    </dgm:pt>
    <dgm:pt modelId="{15A58026-6481-49AD-8F95-94A38883BA04}" type="pres">
      <dgm:prSet presAssocID="{A6A42481-3640-485E-B704-F9CB06833697}" presName="sibTrans" presStyleCnt="0"/>
      <dgm:spPr/>
    </dgm:pt>
    <dgm:pt modelId="{F8DF0887-91D3-4B0E-AA0A-C8FE9668856B}" type="pres">
      <dgm:prSet presAssocID="{FDA3CBAD-4649-4EE2-84A4-27182C149A94}" presName="node" presStyleLbl="node1" presStyleIdx="1" presStyleCnt="8">
        <dgm:presLayoutVars>
          <dgm:bulletEnabled val="1"/>
        </dgm:presLayoutVars>
      </dgm:prSet>
      <dgm:spPr/>
    </dgm:pt>
    <dgm:pt modelId="{E5C3B3B3-63F3-442A-97EB-24141F513BDD}" type="pres">
      <dgm:prSet presAssocID="{1DB93F26-B7F5-4664-B84E-AA46612DA190}" presName="sibTrans" presStyleCnt="0"/>
      <dgm:spPr/>
    </dgm:pt>
    <dgm:pt modelId="{C9DCE117-9E17-49B0-A466-D5C35EDE4B33}" type="pres">
      <dgm:prSet presAssocID="{5339C4D6-252C-4179-8863-51DD85B88357}" presName="node" presStyleLbl="node1" presStyleIdx="2" presStyleCnt="8">
        <dgm:presLayoutVars>
          <dgm:bulletEnabled val="1"/>
        </dgm:presLayoutVars>
      </dgm:prSet>
      <dgm:spPr/>
    </dgm:pt>
    <dgm:pt modelId="{19BBDDA4-BCD8-411A-9462-172BA4F85FA5}" type="pres">
      <dgm:prSet presAssocID="{D3A3D12B-672C-4149-894C-0A2708AE97EA}" presName="sibTrans" presStyleCnt="0"/>
      <dgm:spPr/>
    </dgm:pt>
    <dgm:pt modelId="{D77E8F9F-DE74-4599-A91F-73E4E3D8F9C0}" type="pres">
      <dgm:prSet presAssocID="{6DD2608A-1A5E-47E7-86D1-3D241CD6040C}" presName="node" presStyleLbl="node1" presStyleIdx="3" presStyleCnt="8">
        <dgm:presLayoutVars>
          <dgm:bulletEnabled val="1"/>
        </dgm:presLayoutVars>
      </dgm:prSet>
      <dgm:spPr/>
    </dgm:pt>
    <dgm:pt modelId="{D1D0F4EF-D0FD-4A79-AE61-74748B42E20B}" type="pres">
      <dgm:prSet presAssocID="{1129E590-CB51-46F6-B6AE-17CB771069F2}" presName="sibTrans" presStyleCnt="0"/>
      <dgm:spPr/>
    </dgm:pt>
    <dgm:pt modelId="{BAC2346A-6D78-4997-ADEF-6EE6E0DEA101}" type="pres">
      <dgm:prSet presAssocID="{9057CF0A-DA4B-4837-BBB9-6FEEEB4DE6C4}" presName="node" presStyleLbl="node1" presStyleIdx="4" presStyleCnt="8">
        <dgm:presLayoutVars>
          <dgm:bulletEnabled val="1"/>
        </dgm:presLayoutVars>
      </dgm:prSet>
      <dgm:spPr/>
    </dgm:pt>
    <dgm:pt modelId="{C60FB04F-FECD-4DB8-9B3F-0745EA40304A}" type="pres">
      <dgm:prSet presAssocID="{E5DBF3F6-B73C-48EB-8FDC-6844792B80B2}" presName="sibTrans" presStyleCnt="0"/>
      <dgm:spPr/>
    </dgm:pt>
    <dgm:pt modelId="{8728F2F0-4794-4C9E-A9A0-FD05AF35384D}" type="pres">
      <dgm:prSet presAssocID="{A84AADBE-E554-40A8-8E51-C23235EF5F46}" presName="node" presStyleLbl="node1" presStyleIdx="5" presStyleCnt="8">
        <dgm:presLayoutVars>
          <dgm:bulletEnabled val="1"/>
        </dgm:presLayoutVars>
      </dgm:prSet>
      <dgm:spPr/>
    </dgm:pt>
    <dgm:pt modelId="{9C113A99-C4AF-4664-80F4-03FFD0571484}" type="pres">
      <dgm:prSet presAssocID="{5C527ADB-A0D2-4456-9617-7994A99A3BEB}" presName="sibTrans" presStyleCnt="0"/>
      <dgm:spPr/>
    </dgm:pt>
    <dgm:pt modelId="{445DC9CA-48AC-418D-B154-E484D21FC1CA}" type="pres">
      <dgm:prSet presAssocID="{B4F42C73-1850-4880-8DCD-5BEC5FD3F546}" presName="node" presStyleLbl="node1" presStyleIdx="6" presStyleCnt="8">
        <dgm:presLayoutVars>
          <dgm:bulletEnabled val="1"/>
        </dgm:presLayoutVars>
      </dgm:prSet>
      <dgm:spPr/>
    </dgm:pt>
    <dgm:pt modelId="{F8CB09B1-4726-494C-91EA-C09C901DC73D}" type="pres">
      <dgm:prSet presAssocID="{133566A1-C5FB-41A3-AAA9-E82AEB91FC2B}" presName="sibTrans" presStyleCnt="0"/>
      <dgm:spPr/>
    </dgm:pt>
    <dgm:pt modelId="{66EDB053-70ED-4275-A93F-BC20E70B56E0}" type="pres">
      <dgm:prSet presAssocID="{8ABDE189-EC19-4A33-B9D6-380E9A2C4A27}" presName="node" presStyleLbl="node1" presStyleIdx="7" presStyleCnt="8">
        <dgm:presLayoutVars>
          <dgm:bulletEnabled val="1"/>
        </dgm:presLayoutVars>
      </dgm:prSet>
      <dgm:spPr/>
    </dgm:pt>
  </dgm:ptLst>
  <dgm:cxnLst>
    <dgm:cxn modelId="{BF1F632B-6DDE-4760-98E1-4B4F8CA7CFE5}" type="presOf" srcId="{A84AADBE-E554-40A8-8E51-C23235EF5F46}" destId="{8728F2F0-4794-4C9E-A9A0-FD05AF35384D}" srcOrd="0" destOrd="0" presId="urn:microsoft.com/office/officeart/2005/8/layout/default"/>
    <dgm:cxn modelId="{D49C4631-0B56-44B0-B944-665F30FD6AED}" srcId="{5F6E5AE3-2749-4E4A-B66F-32C78100A1F8}" destId="{B4F42C73-1850-4880-8DCD-5BEC5FD3F546}" srcOrd="6" destOrd="0" parTransId="{DE4E7AA3-65C5-44F9-BC9B-A001D9B0C0FB}" sibTransId="{133566A1-C5FB-41A3-AAA9-E82AEB91FC2B}"/>
    <dgm:cxn modelId="{6DB0C539-747B-429C-829E-2109F9180533}" srcId="{5F6E5AE3-2749-4E4A-B66F-32C78100A1F8}" destId="{FDA3CBAD-4649-4EE2-84A4-27182C149A94}" srcOrd="1" destOrd="0" parTransId="{7D9BA470-65F6-436B-AAF6-60D601D77A22}" sibTransId="{1DB93F26-B7F5-4664-B84E-AA46612DA190}"/>
    <dgm:cxn modelId="{3BC0A65F-171A-4378-9087-8D26720333F9}" srcId="{5F6E5AE3-2749-4E4A-B66F-32C78100A1F8}" destId="{9057CF0A-DA4B-4837-BBB9-6FEEEB4DE6C4}" srcOrd="4" destOrd="0" parTransId="{1714D63B-45F1-434C-88A1-04AEE22C4532}" sibTransId="{E5DBF3F6-B73C-48EB-8FDC-6844792B80B2}"/>
    <dgm:cxn modelId="{1F63157B-B2A3-4803-AC87-3B649F5987B7}" type="presOf" srcId="{5F6E5AE3-2749-4E4A-B66F-32C78100A1F8}" destId="{4FA28657-5D89-4A17-AAB2-BCDC01C923D5}" srcOrd="0" destOrd="0" presId="urn:microsoft.com/office/officeart/2005/8/layout/default"/>
    <dgm:cxn modelId="{F3CE458E-C50E-43F3-8EEF-7171E3262672}" srcId="{5F6E5AE3-2749-4E4A-B66F-32C78100A1F8}" destId="{5339C4D6-252C-4179-8863-51DD85B88357}" srcOrd="2" destOrd="0" parTransId="{20DB2F0F-483A-436C-82EF-20CBE44FD567}" sibTransId="{D3A3D12B-672C-4149-894C-0A2708AE97EA}"/>
    <dgm:cxn modelId="{554CD49F-FD4C-41AE-A96F-F3363B31CC95}" srcId="{5F6E5AE3-2749-4E4A-B66F-32C78100A1F8}" destId="{6DD2608A-1A5E-47E7-86D1-3D241CD6040C}" srcOrd="3" destOrd="0" parTransId="{650E9116-2222-46C5-9DE1-A88338AD3802}" sibTransId="{1129E590-CB51-46F6-B6AE-17CB771069F2}"/>
    <dgm:cxn modelId="{DD19B8A6-9C1D-4944-BB4F-4C2986BC36DB}" srcId="{5F6E5AE3-2749-4E4A-B66F-32C78100A1F8}" destId="{53658F21-104C-4A5B-8537-5D66F9EF04A3}" srcOrd="0" destOrd="0" parTransId="{B3EF1CF2-DF3D-4068-8056-F2406DFAAAC9}" sibTransId="{A6A42481-3640-485E-B704-F9CB06833697}"/>
    <dgm:cxn modelId="{A2D922B0-A909-4DB3-B20A-B3B211842F61}" type="presOf" srcId="{6DD2608A-1A5E-47E7-86D1-3D241CD6040C}" destId="{D77E8F9F-DE74-4599-A91F-73E4E3D8F9C0}" srcOrd="0" destOrd="0" presId="urn:microsoft.com/office/officeart/2005/8/layout/default"/>
    <dgm:cxn modelId="{45DF27BE-7DF3-4982-BEAA-07ECEE1AEC07}" type="presOf" srcId="{5339C4D6-252C-4179-8863-51DD85B88357}" destId="{C9DCE117-9E17-49B0-A466-D5C35EDE4B33}" srcOrd="0" destOrd="0" presId="urn:microsoft.com/office/officeart/2005/8/layout/default"/>
    <dgm:cxn modelId="{406181C1-8116-48D1-841A-23064957707C}" srcId="{5F6E5AE3-2749-4E4A-B66F-32C78100A1F8}" destId="{A84AADBE-E554-40A8-8E51-C23235EF5F46}" srcOrd="5" destOrd="0" parTransId="{7858166F-E1FB-402E-A976-A0092B5DAB05}" sibTransId="{5C527ADB-A0D2-4456-9617-7994A99A3BEB}"/>
    <dgm:cxn modelId="{EB0660C8-BD70-4567-A8E4-51A5C9C89AE9}" type="presOf" srcId="{B4F42C73-1850-4880-8DCD-5BEC5FD3F546}" destId="{445DC9CA-48AC-418D-B154-E484D21FC1CA}" srcOrd="0" destOrd="0" presId="urn:microsoft.com/office/officeart/2005/8/layout/default"/>
    <dgm:cxn modelId="{74BAC9D2-D069-46A2-BE2C-B184DF237C2F}" type="presOf" srcId="{8ABDE189-EC19-4A33-B9D6-380E9A2C4A27}" destId="{66EDB053-70ED-4275-A93F-BC20E70B56E0}" srcOrd="0" destOrd="0" presId="urn:microsoft.com/office/officeart/2005/8/layout/default"/>
    <dgm:cxn modelId="{A22479DC-FEF2-4DE0-BDEA-0CC75ECF4A5F}" srcId="{5F6E5AE3-2749-4E4A-B66F-32C78100A1F8}" destId="{8ABDE189-EC19-4A33-B9D6-380E9A2C4A27}" srcOrd="7" destOrd="0" parTransId="{297F513E-98FE-4292-B236-4DB539A92847}" sibTransId="{09DEDCDE-2795-49B1-909A-76D6B821B760}"/>
    <dgm:cxn modelId="{E28A03E3-27A8-4F0B-AABD-F46ECDCFA2AA}" type="presOf" srcId="{FDA3CBAD-4649-4EE2-84A4-27182C149A94}" destId="{F8DF0887-91D3-4B0E-AA0A-C8FE9668856B}" srcOrd="0" destOrd="0" presId="urn:microsoft.com/office/officeart/2005/8/layout/default"/>
    <dgm:cxn modelId="{8A0E14EA-15AB-4C54-BD94-E16C47B82B57}" type="presOf" srcId="{53658F21-104C-4A5B-8537-5D66F9EF04A3}" destId="{F7261294-4DFD-45F9-9342-FF3AC4C52E74}" srcOrd="0" destOrd="0" presId="urn:microsoft.com/office/officeart/2005/8/layout/default"/>
    <dgm:cxn modelId="{4D4F28EA-6CAF-406C-A55F-7D4A0C174287}" type="presOf" srcId="{9057CF0A-DA4B-4837-BBB9-6FEEEB4DE6C4}" destId="{BAC2346A-6D78-4997-ADEF-6EE6E0DEA101}" srcOrd="0" destOrd="0" presId="urn:microsoft.com/office/officeart/2005/8/layout/default"/>
    <dgm:cxn modelId="{30EA52EA-35D8-4A41-8038-9566B8844FD3}" type="presParOf" srcId="{4FA28657-5D89-4A17-AAB2-BCDC01C923D5}" destId="{F7261294-4DFD-45F9-9342-FF3AC4C52E74}" srcOrd="0" destOrd="0" presId="urn:microsoft.com/office/officeart/2005/8/layout/default"/>
    <dgm:cxn modelId="{ECE4FE55-DD1E-4C13-8E47-D7BAD1316F38}" type="presParOf" srcId="{4FA28657-5D89-4A17-AAB2-BCDC01C923D5}" destId="{15A58026-6481-49AD-8F95-94A38883BA04}" srcOrd="1" destOrd="0" presId="urn:microsoft.com/office/officeart/2005/8/layout/default"/>
    <dgm:cxn modelId="{B98FBFA6-7131-4D16-8122-9FC2A635C4F7}" type="presParOf" srcId="{4FA28657-5D89-4A17-AAB2-BCDC01C923D5}" destId="{F8DF0887-91D3-4B0E-AA0A-C8FE9668856B}" srcOrd="2" destOrd="0" presId="urn:microsoft.com/office/officeart/2005/8/layout/default"/>
    <dgm:cxn modelId="{E82AA080-5A3F-46F5-AA72-98427F619FB5}" type="presParOf" srcId="{4FA28657-5D89-4A17-AAB2-BCDC01C923D5}" destId="{E5C3B3B3-63F3-442A-97EB-24141F513BDD}" srcOrd="3" destOrd="0" presId="urn:microsoft.com/office/officeart/2005/8/layout/default"/>
    <dgm:cxn modelId="{0A0EC280-CE25-4D74-827C-194F4E379373}" type="presParOf" srcId="{4FA28657-5D89-4A17-AAB2-BCDC01C923D5}" destId="{C9DCE117-9E17-49B0-A466-D5C35EDE4B33}" srcOrd="4" destOrd="0" presId="urn:microsoft.com/office/officeart/2005/8/layout/default"/>
    <dgm:cxn modelId="{A94D0F25-54E3-47D4-B578-F5EA2B007611}" type="presParOf" srcId="{4FA28657-5D89-4A17-AAB2-BCDC01C923D5}" destId="{19BBDDA4-BCD8-411A-9462-172BA4F85FA5}" srcOrd="5" destOrd="0" presId="urn:microsoft.com/office/officeart/2005/8/layout/default"/>
    <dgm:cxn modelId="{BCC53DCB-0CBC-418D-A192-1864FA7E0F26}" type="presParOf" srcId="{4FA28657-5D89-4A17-AAB2-BCDC01C923D5}" destId="{D77E8F9F-DE74-4599-A91F-73E4E3D8F9C0}" srcOrd="6" destOrd="0" presId="urn:microsoft.com/office/officeart/2005/8/layout/default"/>
    <dgm:cxn modelId="{82642626-70EF-4363-AC8C-053BB487A359}" type="presParOf" srcId="{4FA28657-5D89-4A17-AAB2-BCDC01C923D5}" destId="{D1D0F4EF-D0FD-4A79-AE61-74748B42E20B}" srcOrd="7" destOrd="0" presId="urn:microsoft.com/office/officeart/2005/8/layout/default"/>
    <dgm:cxn modelId="{D1C342ED-5035-4F93-A236-8AA228F3C30D}" type="presParOf" srcId="{4FA28657-5D89-4A17-AAB2-BCDC01C923D5}" destId="{BAC2346A-6D78-4997-ADEF-6EE6E0DEA101}" srcOrd="8" destOrd="0" presId="urn:microsoft.com/office/officeart/2005/8/layout/default"/>
    <dgm:cxn modelId="{43A50403-61C6-471F-8ACE-6EB2787F5E84}" type="presParOf" srcId="{4FA28657-5D89-4A17-AAB2-BCDC01C923D5}" destId="{C60FB04F-FECD-4DB8-9B3F-0745EA40304A}" srcOrd="9" destOrd="0" presId="urn:microsoft.com/office/officeart/2005/8/layout/default"/>
    <dgm:cxn modelId="{AC4F5BB4-CDE6-47DD-97E3-590FD2FA0B50}" type="presParOf" srcId="{4FA28657-5D89-4A17-AAB2-BCDC01C923D5}" destId="{8728F2F0-4794-4C9E-A9A0-FD05AF35384D}" srcOrd="10" destOrd="0" presId="urn:microsoft.com/office/officeart/2005/8/layout/default"/>
    <dgm:cxn modelId="{9A530B67-263D-4B1C-92B8-0B4569FE3007}" type="presParOf" srcId="{4FA28657-5D89-4A17-AAB2-BCDC01C923D5}" destId="{9C113A99-C4AF-4664-80F4-03FFD0571484}" srcOrd="11" destOrd="0" presId="urn:microsoft.com/office/officeart/2005/8/layout/default"/>
    <dgm:cxn modelId="{CA6FEADE-605D-420C-B25F-65E98FA1B7E9}" type="presParOf" srcId="{4FA28657-5D89-4A17-AAB2-BCDC01C923D5}" destId="{445DC9CA-48AC-418D-B154-E484D21FC1CA}" srcOrd="12" destOrd="0" presId="urn:microsoft.com/office/officeart/2005/8/layout/default"/>
    <dgm:cxn modelId="{742C9C84-898B-4972-AEC0-8225FA5A2A39}" type="presParOf" srcId="{4FA28657-5D89-4A17-AAB2-BCDC01C923D5}" destId="{F8CB09B1-4726-494C-91EA-C09C901DC73D}" srcOrd="13" destOrd="0" presId="urn:microsoft.com/office/officeart/2005/8/layout/default"/>
    <dgm:cxn modelId="{5D8D555A-5404-4487-BD32-C198D087455F}" type="presParOf" srcId="{4FA28657-5D89-4A17-AAB2-BCDC01C923D5}" destId="{66EDB053-70ED-4275-A93F-BC20E70B56E0}" srcOrd="1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6B1FBD-F096-4770-A738-275EB01A394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61997E1B-8950-45B7-98B6-DB23EFF4EBD6}">
      <dgm:prSet phldrT="[Text]"/>
      <dgm:spPr/>
      <dgm:t>
        <a:bodyPr/>
        <a:lstStyle/>
        <a:p>
          <a:r>
            <a:rPr lang="es-MX" dirty="0" err="1"/>
            <a:t>Before</a:t>
          </a:r>
          <a:r>
            <a:rPr lang="es-MX" dirty="0"/>
            <a:t> </a:t>
          </a:r>
          <a:r>
            <a:rPr lang="es-MX" b="1" dirty="0"/>
            <a:t>2000</a:t>
          </a:r>
          <a:r>
            <a:rPr lang="es-MX" dirty="0"/>
            <a:t>: </a:t>
          </a:r>
          <a:r>
            <a:rPr lang="es-MX" dirty="0" err="1"/>
            <a:t>Spatial</a:t>
          </a:r>
          <a:r>
            <a:rPr lang="es-MX" dirty="0"/>
            <a:t> </a:t>
          </a:r>
          <a:r>
            <a:rPr lang="es-MX" dirty="0" err="1"/>
            <a:t>supply</a:t>
          </a:r>
          <a:r>
            <a:rPr lang="es-MX" dirty="0"/>
            <a:t>/</a:t>
          </a:r>
          <a:r>
            <a:rPr lang="es-MX" dirty="0" err="1"/>
            <a:t>demand</a:t>
          </a:r>
          <a:r>
            <a:rPr lang="es-MX" dirty="0"/>
            <a:t> </a:t>
          </a:r>
          <a:r>
            <a:rPr lang="es-MX" dirty="0" err="1"/>
            <a:t>analyses</a:t>
          </a:r>
          <a:endParaRPr lang="es-MX" dirty="0"/>
        </a:p>
      </dgm:t>
    </dgm:pt>
    <dgm:pt modelId="{7B930CA3-8895-4F3F-867C-0F639F216751}" type="parTrans" cxnId="{1DB52259-3A08-4D31-BE5E-E2700E0B7C39}">
      <dgm:prSet/>
      <dgm:spPr/>
      <dgm:t>
        <a:bodyPr/>
        <a:lstStyle/>
        <a:p>
          <a:endParaRPr lang="es-MX"/>
        </a:p>
      </dgm:t>
    </dgm:pt>
    <dgm:pt modelId="{2F50DC8C-1FB6-461B-A710-9A4CBB364D90}" type="sibTrans" cxnId="{1DB52259-3A08-4D31-BE5E-E2700E0B7C39}">
      <dgm:prSet/>
      <dgm:spPr/>
      <dgm:t>
        <a:bodyPr/>
        <a:lstStyle/>
        <a:p>
          <a:endParaRPr lang="es-MX"/>
        </a:p>
      </dgm:t>
    </dgm:pt>
    <dgm:pt modelId="{371BAB26-E09E-4E61-9F49-52BAFE67E77C}">
      <dgm:prSet phldrT="[Text]"/>
      <dgm:spPr/>
      <dgm:t>
        <a:bodyPr/>
        <a:lstStyle/>
        <a:p>
          <a:r>
            <a:rPr lang="es-MX" b="1" dirty="0"/>
            <a:t>2000-2006 </a:t>
          </a:r>
          <a:r>
            <a:rPr lang="es-MX" dirty="0"/>
            <a:t>WISDOM </a:t>
          </a:r>
          <a:r>
            <a:rPr lang="es-MX" dirty="0" err="1"/>
            <a:t>core</a:t>
          </a:r>
          <a:r>
            <a:rPr lang="es-MX" dirty="0"/>
            <a:t> </a:t>
          </a:r>
          <a:r>
            <a:rPr lang="es-MX" dirty="0" err="1"/>
            <a:t>development</a:t>
          </a:r>
          <a:endParaRPr lang="es-MX" dirty="0"/>
        </a:p>
      </dgm:t>
    </dgm:pt>
    <dgm:pt modelId="{CD2A4C0E-BEB2-47D1-B86F-1641FC30DE05}" type="parTrans" cxnId="{98EF8B64-2EDF-4B92-981A-2CC2A0B8E8CA}">
      <dgm:prSet/>
      <dgm:spPr/>
      <dgm:t>
        <a:bodyPr/>
        <a:lstStyle/>
        <a:p>
          <a:endParaRPr lang="es-MX"/>
        </a:p>
      </dgm:t>
    </dgm:pt>
    <dgm:pt modelId="{DDC5EEA2-E7F2-461A-BBE9-52AB6CC2D691}" type="sibTrans" cxnId="{98EF8B64-2EDF-4B92-981A-2CC2A0B8E8CA}">
      <dgm:prSet/>
      <dgm:spPr/>
      <dgm:t>
        <a:bodyPr/>
        <a:lstStyle/>
        <a:p>
          <a:endParaRPr lang="es-MX"/>
        </a:p>
      </dgm:t>
    </dgm:pt>
    <dgm:pt modelId="{2FFD36D9-81BE-40DE-943E-CCE198158EE6}">
      <dgm:prSet phldrT="[Text]"/>
      <dgm:spPr/>
      <dgm:t>
        <a:bodyPr/>
        <a:lstStyle/>
        <a:p>
          <a:r>
            <a:rPr lang="es-MX" b="1" dirty="0"/>
            <a:t>2015 </a:t>
          </a:r>
          <a:r>
            <a:rPr lang="es-MX" b="0" dirty="0"/>
            <a:t>Global</a:t>
          </a:r>
          <a:r>
            <a:rPr lang="es-MX" b="1" dirty="0"/>
            <a:t> </a:t>
          </a:r>
          <a:r>
            <a:rPr lang="es-MX" dirty="0" err="1"/>
            <a:t>estimates</a:t>
          </a:r>
          <a:r>
            <a:rPr lang="es-MX" dirty="0"/>
            <a:t> </a:t>
          </a:r>
          <a:r>
            <a:rPr lang="es-MX" dirty="0" err="1"/>
            <a:t>using</a:t>
          </a:r>
          <a:r>
            <a:rPr lang="es-MX" dirty="0"/>
            <a:t> WISDOM + MoFuSS </a:t>
          </a:r>
          <a:r>
            <a:rPr lang="es-MX" dirty="0" err="1"/>
            <a:t>algorithms</a:t>
          </a:r>
          <a:r>
            <a:rPr lang="es-MX" dirty="0"/>
            <a:t> </a:t>
          </a:r>
          <a:r>
            <a:rPr lang="es-MX" dirty="0" err="1"/>
            <a:t>for</a:t>
          </a:r>
          <a:r>
            <a:rPr lang="es-MX" dirty="0"/>
            <a:t> </a:t>
          </a:r>
          <a:r>
            <a:rPr lang="es-MX" dirty="0" err="1"/>
            <a:t>harvest</a:t>
          </a:r>
          <a:r>
            <a:rPr lang="es-MX" dirty="0"/>
            <a:t> </a:t>
          </a:r>
          <a:r>
            <a:rPr lang="es-MX" dirty="0" err="1"/>
            <a:t>maps</a:t>
          </a:r>
          <a:endParaRPr lang="es-MX" dirty="0"/>
        </a:p>
      </dgm:t>
    </dgm:pt>
    <dgm:pt modelId="{E12D5B39-3293-4D02-8863-029FB1EE4D9E}" type="parTrans" cxnId="{FE2B85BE-2996-4E56-BCB8-F9B3C4C19B9E}">
      <dgm:prSet/>
      <dgm:spPr/>
      <dgm:t>
        <a:bodyPr/>
        <a:lstStyle/>
        <a:p>
          <a:endParaRPr lang="es-MX"/>
        </a:p>
      </dgm:t>
    </dgm:pt>
    <dgm:pt modelId="{E1DFCB6B-A727-4E75-BE3B-6F4F5CDDDB47}" type="sibTrans" cxnId="{FE2B85BE-2996-4E56-BCB8-F9B3C4C19B9E}">
      <dgm:prSet/>
      <dgm:spPr/>
      <dgm:t>
        <a:bodyPr/>
        <a:lstStyle/>
        <a:p>
          <a:endParaRPr lang="es-MX"/>
        </a:p>
      </dgm:t>
    </dgm:pt>
    <dgm:pt modelId="{41B9269C-7486-4ED5-8CAE-36518F07E70C}">
      <dgm:prSet phldrT="[Text]"/>
      <dgm:spPr/>
      <dgm:t>
        <a:bodyPr/>
        <a:lstStyle/>
        <a:p>
          <a:r>
            <a:rPr lang="es-MX" b="1" dirty="0"/>
            <a:t>2020-2021</a:t>
          </a:r>
          <a:r>
            <a:rPr lang="es-MX" dirty="0"/>
            <a:t> </a:t>
          </a:r>
          <a:r>
            <a:rPr lang="es-MX" dirty="0" err="1"/>
            <a:t>Hiatus</a:t>
          </a:r>
          <a:r>
            <a:rPr lang="es-MX" dirty="0"/>
            <a:t> (</a:t>
          </a:r>
          <a:r>
            <a:rPr lang="es-MX" dirty="0" err="1"/>
            <a:t>all</a:t>
          </a:r>
          <a:r>
            <a:rPr lang="es-MX" dirty="0"/>
            <a:t> MoFuSS </a:t>
          </a:r>
          <a:r>
            <a:rPr lang="es-MX" dirty="0" err="1"/>
            <a:t>development</a:t>
          </a:r>
          <a:r>
            <a:rPr lang="es-MX" dirty="0"/>
            <a:t> </a:t>
          </a:r>
          <a:r>
            <a:rPr lang="es-MX" dirty="0" err="1"/>
            <a:t>halted</a:t>
          </a:r>
          <a:r>
            <a:rPr lang="es-MX" dirty="0"/>
            <a:t>)</a:t>
          </a:r>
        </a:p>
      </dgm:t>
    </dgm:pt>
    <dgm:pt modelId="{FB34150F-254B-4073-A4CE-9ABE3E03798A}" type="parTrans" cxnId="{0D785CE7-D19E-4512-8E3E-65E2BFCC9729}">
      <dgm:prSet/>
      <dgm:spPr/>
      <dgm:t>
        <a:bodyPr/>
        <a:lstStyle/>
        <a:p>
          <a:endParaRPr lang="es-MX"/>
        </a:p>
      </dgm:t>
    </dgm:pt>
    <dgm:pt modelId="{D7EC0A95-A45A-4AF2-A9D5-B80D988DF3F6}" type="sibTrans" cxnId="{0D785CE7-D19E-4512-8E3E-65E2BFCC9729}">
      <dgm:prSet/>
      <dgm:spPr/>
      <dgm:t>
        <a:bodyPr/>
        <a:lstStyle/>
        <a:p>
          <a:endParaRPr lang="es-MX"/>
        </a:p>
      </dgm:t>
    </dgm:pt>
    <dgm:pt modelId="{90DFF63F-39E0-4D4B-A7F5-1FA5C4872F09}">
      <dgm:prSet phldrT="[Text]"/>
      <dgm:spPr/>
      <dgm:t>
        <a:bodyPr/>
        <a:lstStyle/>
        <a:p>
          <a:r>
            <a:rPr lang="es-MX" b="1" dirty="0"/>
            <a:t>2022</a:t>
          </a:r>
          <a:r>
            <a:rPr lang="es-MX" dirty="0"/>
            <a:t> </a:t>
          </a:r>
          <a:r>
            <a:rPr lang="en-US" dirty="0"/>
            <a:t>Proposal for updating Global </a:t>
          </a:r>
          <a:r>
            <a:rPr lang="en-US" dirty="0" err="1"/>
            <a:t>fNRB</a:t>
          </a:r>
          <a:r>
            <a:rPr lang="en-US" dirty="0"/>
            <a:t> estimates using MoFuSS</a:t>
          </a:r>
          <a:endParaRPr lang="es-MX" dirty="0"/>
        </a:p>
        <a:p>
          <a:endParaRPr lang="es-MX" dirty="0"/>
        </a:p>
      </dgm:t>
    </dgm:pt>
    <dgm:pt modelId="{F355E223-5A71-4143-B251-D0848F1AD46A}" type="parTrans" cxnId="{BECAF38C-F123-4EB5-A3CA-CA0343E52F89}">
      <dgm:prSet/>
      <dgm:spPr/>
      <dgm:t>
        <a:bodyPr/>
        <a:lstStyle/>
        <a:p>
          <a:endParaRPr lang="es-MX"/>
        </a:p>
      </dgm:t>
    </dgm:pt>
    <dgm:pt modelId="{5EAD22C9-57F2-4720-AC7A-25A5E58186E8}" type="sibTrans" cxnId="{BECAF38C-F123-4EB5-A3CA-CA0343E52F89}">
      <dgm:prSet/>
      <dgm:spPr/>
      <dgm:t>
        <a:bodyPr/>
        <a:lstStyle/>
        <a:p>
          <a:endParaRPr lang="es-MX"/>
        </a:p>
      </dgm:t>
    </dgm:pt>
    <dgm:pt modelId="{187CE1F8-D256-478C-B957-444236752750}">
      <dgm:prSet/>
      <dgm:spPr/>
      <dgm:t>
        <a:bodyPr/>
        <a:lstStyle/>
        <a:p>
          <a:r>
            <a:rPr lang="es-MX" b="1" dirty="0"/>
            <a:t>2011-2015 </a:t>
          </a:r>
          <a:r>
            <a:rPr lang="es-MX" dirty="0"/>
            <a:t>MoFuSS </a:t>
          </a:r>
          <a:r>
            <a:rPr lang="es-MX" dirty="0" err="1"/>
            <a:t>core</a:t>
          </a:r>
          <a:r>
            <a:rPr lang="es-MX" dirty="0"/>
            <a:t> </a:t>
          </a:r>
          <a:r>
            <a:rPr lang="es-MX" dirty="0" err="1"/>
            <a:t>development</a:t>
          </a:r>
          <a:endParaRPr lang="es-MX" dirty="0"/>
        </a:p>
      </dgm:t>
    </dgm:pt>
    <dgm:pt modelId="{F70B53B9-C8B2-402F-A3BC-D6E5064B7461}" type="parTrans" cxnId="{345FCAB0-6EAB-4215-AB7F-DDD3921F5733}">
      <dgm:prSet/>
      <dgm:spPr/>
      <dgm:t>
        <a:bodyPr/>
        <a:lstStyle/>
        <a:p>
          <a:endParaRPr lang="es-MX"/>
        </a:p>
      </dgm:t>
    </dgm:pt>
    <dgm:pt modelId="{0C6D00D5-C290-4506-BFDA-F7658E14B30C}" type="sibTrans" cxnId="{345FCAB0-6EAB-4215-AB7F-DDD3921F5733}">
      <dgm:prSet/>
      <dgm:spPr/>
      <dgm:t>
        <a:bodyPr/>
        <a:lstStyle/>
        <a:p>
          <a:endParaRPr lang="es-MX"/>
        </a:p>
      </dgm:t>
    </dgm:pt>
    <dgm:pt modelId="{4F976F32-21D6-4995-BB81-5D29AB0B53F1}" type="pres">
      <dgm:prSet presAssocID="{256B1FBD-F096-4770-A738-275EB01A394A}" presName="Name0" presStyleCnt="0">
        <dgm:presLayoutVars>
          <dgm:dir/>
          <dgm:resizeHandles val="exact"/>
        </dgm:presLayoutVars>
      </dgm:prSet>
      <dgm:spPr/>
    </dgm:pt>
    <dgm:pt modelId="{AF146CB4-5250-488A-91AD-6C3DBC5B8799}" type="pres">
      <dgm:prSet presAssocID="{256B1FBD-F096-4770-A738-275EB01A394A}" presName="arrow" presStyleLbl="bgShp" presStyleIdx="0" presStyleCnt="1"/>
      <dgm:spPr/>
    </dgm:pt>
    <dgm:pt modelId="{D5AF0A45-F391-4184-9AF2-2C919E9A2785}" type="pres">
      <dgm:prSet presAssocID="{256B1FBD-F096-4770-A738-275EB01A394A}" presName="points" presStyleCnt="0"/>
      <dgm:spPr/>
    </dgm:pt>
    <dgm:pt modelId="{82E9FEDF-CEBA-442B-B1A8-BC53775D02A7}" type="pres">
      <dgm:prSet presAssocID="{61997E1B-8950-45B7-98B6-DB23EFF4EBD6}" presName="compositeA" presStyleCnt="0"/>
      <dgm:spPr/>
    </dgm:pt>
    <dgm:pt modelId="{C33C0E33-A7F0-437C-9235-368631389A58}" type="pres">
      <dgm:prSet presAssocID="{61997E1B-8950-45B7-98B6-DB23EFF4EBD6}" presName="textA" presStyleLbl="revTx" presStyleIdx="0" presStyleCnt="6">
        <dgm:presLayoutVars>
          <dgm:bulletEnabled val="1"/>
        </dgm:presLayoutVars>
      </dgm:prSet>
      <dgm:spPr/>
    </dgm:pt>
    <dgm:pt modelId="{9918D273-D6AD-46E3-9158-C3B09E7261F8}" type="pres">
      <dgm:prSet presAssocID="{61997E1B-8950-45B7-98B6-DB23EFF4EBD6}" presName="circleA" presStyleLbl="node1" presStyleIdx="0" presStyleCnt="6"/>
      <dgm:spPr/>
    </dgm:pt>
    <dgm:pt modelId="{311D5D53-7A5F-4AB3-B2CD-5B40A0E187B2}" type="pres">
      <dgm:prSet presAssocID="{61997E1B-8950-45B7-98B6-DB23EFF4EBD6}" presName="spaceA" presStyleCnt="0"/>
      <dgm:spPr/>
    </dgm:pt>
    <dgm:pt modelId="{8CEF60AD-E23D-4646-A43F-C1FCF5D62518}" type="pres">
      <dgm:prSet presAssocID="{2F50DC8C-1FB6-461B-A710-9A4CBB364D90}" presName="space" presStyleCnt="0"/>
      <dgm:spPr/>
    </dgm:pt>
    <dgm:pt modelId="{05BE48EF-4269-4686-8BF4-E07A5718C6BE}" type="pres">
      <dgm:prSet presAssocID="{371BAB26-E09E-4E61-9F49-52BAFE67E77C}" presName="compositeB" presStyleCnt="0"/>
      <dgm:spPr/>
    </dgm:pt>
    <dgm:pt modelId="{1777CA00-7B24-47F8-A6B9-11B48FFC4203}" type="pres">
      <dgm:prSet presAssocID="{371BAB26-E09E-4E61-9F49-52BAFE67E77C}" presName="textB" presStyleLbl="revTx" presStyleIdx="1" presStyleCnt="6">
        <dgm:presLayoutVars>
          <dgm:bulletEnabled val="1"/>
        </dgm:presLayoutVars>
      </dgm:prSet>
      <dgm:spPr/>
    </dgm:pt>
    <dgm:pt modelId="{CB6FF95B-F194-444C-A18A-97A9240C1AFB}" type="pres">
      <dgm:prSet presAssocID="{371BAB26-E09E-4E61-9F49-52BAFE67E77C}" presName="circleB" presStyleLbl="node1" presStyleIdx="1" presStyleCnt="6"/>
      <dgm:spPr/>
    </dgm:pt>
    <dgm:pt modelId="{BF65B7A3-5583-4DF3-9129-FF5DBA2685DE}" type="pres">
      <dgm:prSet presAssocID="{371BAB26-E09E-4E61-9F49-52BAFE67E77C}" presName="spaceB" presStyleCnt="0"/>
      <dgm:spPr/>
    </dgm:pt>
    <dgm:pt modelId="{6F9ACA89-C716-44B4-B4C3-1E7269D7BE9C}" type="pres">
      <dgm:prSet presAssocID="{DDC5EEA2-E7F2-461A-BBE9-52AB6CC2D691}" presName="space" presStyleCnt="0"/>
      <dgm:spPr/>
    </dgm:pt>
    <dgm:pt modelId="{C7AA7265-308E-4F6C-9A6B-23756C89AC55}" type="pres">
      <dgm:prSet presAssocID="{187CE1F8-D256-478C-B957-444236752750}" presName="compositeA" presStyleCnt="0"/>
      <dgm:spPr/>
    </dgm:pt>
    <dgm:pt modelId="{35EEE5EA-3A0B-405A-A369-54409E628B2D}" type="pres">
      <dgm:prSet presAssocID="{187CE1F8-D256-478C-B957-444236752750}" presName="textA" presStyleLbl="revTx" presStyleIdx="2" presStyleCnt="6">
        <dgm:presLayoutVars>
          <dgm:bulletEnabled val="1"/>
        </dgm:presLayoutVars>
      </dgm:prSet>
      <dgm:spPr/>
    </dgm:pt>
    <dgm:pt modelId="{CB436615-AD70-4291-9C9B-2FFFCC28B132}" type="pres">
      <dgm:prSet presAssocID="{187CE1F8-D256-478C-B957-444236752750}" presName="circleA" presStyleLbl="node1" presStyleIdx="2" presStyleCnt="6"/>
      <dgm:spPr/>
    </dgm:pt>
    <dgm:pt modelId="{E56004A5-3BC9-45E0-B2E8-125CA0D20215}" type="pres">
      <dgm:prSet presAssocID="{187CE1F8-D256-478C-B957-444236752750}" presName="spaceA" presStyleCnt="0"/>
      <dgm:spPr/>
    </dgm:pt>
    <dgm:pt modelId="{82A81072-8687-4E5F-9B36-07EF4AA230B8}" type="pres">
      <dgm:prSet presAssocID="{0C6D00D5-C290-4506-BFDA-F7658E14B30C}" presName="space" presStyleCnt="0"/>
      <dgm:spPr/>
    </dgm:pt>
    <dgm:pt modelId="{0612DC98-65C9-4569-ACC8-76CAEFD51BF5}" type="pres">
      <dgm:prSet presAssocID="{2FFD36D9-81BE-40DE-943E-CCE198158EE6}" presName="compositeB" presStyleCnt="0"/>
      <dgm:spPr/>
    </dgm:pt>
    <dgm:pt modelId="{6B0ECC6D-598E-4390-A660-50A22BCC5357}" type="pres">
      <dgm:prSet presAssocID="{2FFD36D9-81BE-40DE-943E-CCE198158EE6}" presName="textB" presStyleLbl="revTx" presStyleIdx="3" presStyleCnt="6" custScaleX="138575">
        <dgm:presLayoutVars>
          <dgm:bulletEnabled val="1"/>
        </dgm:presLayoutVars>
      </dgm:prSet>
      <dgm:spPr/>
    </dgm:pt>
    <dgm:pt modelId="{259F15D8-E450-43B9-9EA8-421BF1FC1FE4}" type="pres">
      <dgm:prSet presAssocID="{2FFD36D9-81BE-40DE-943E-CCE198158EE6}" presName="circleB" presStyleLbl="node1" presStyleIdx="3" presStyleCnt="6"/>
      <dgm:spPr/>
    </dgm:pt>
    <dgm:pt modelId="{2FB5DB9C-7A5D-4A39-83D4-2AC0216062DD}" type="pres">
      <dgm:prSet presAssocID="{2FFD36D9-81BE-40DE-943E-CCE198158EE6}" presName="spaceB" presStyleCnt="0"/>
      <dgm:spPr/>
    </dgm:pt>
    <dgm:pt modelId="{A69514E9-15C3-4F92-8C39-B643F289B89F}" type="pres">
      <dgm:prSet presAssocID="{E1DFCB6B-A727-4E75-BE3B-6F4F5CDDDB47}" presName="space" presStyleCnt="0"/>
      <dgm:spPr/>
    </dgm:pt>
    <dgm:pt modelId="{36EFA0A4-2EAD-4B67-92D6-7C1414EEDFED}" type="pres">
      <dgm:prSet presAssocID="{41B9269C-7486-4ED5-8CAE-36518F07E70C}" presName="compositeA" presStyleCnt="0"/>
      <dgm:spPr/>
    </dgm:pt>
    <dgm:pt modelId="{D6F88617-C06B-4EF3-A1CC-2373F346CC03}" type="pres">
      <dgm:prSet presAssocID="{41B9269C-7486-4ED5-8CAE-36518F07E70C}" presName="textA" presStyleLbl="revTx" presStyleIdx="4" presStyleCnt="6">
        <dgm:presLayoutVars>
          <dgm:bulletEnabled val="1"/>
        </dgm:presLayoutVars>
      </dgm:prSet>
      <dgm:spPr/>
    </dgm:pt>
    <dgm:pt modelId="{61E64CA4-566E-4D1C-A99B-88D0B392D3BD}" type="pres">
      <dgm:prSet presAssocID="{41B9269C-7486-4ED5-8CAE-36518F07E70C}" presName="circleA" presStyleLbl="node1" presStyleIdx="4" presStyleCnt="6"/>
      <dgm:spPr/>
    </dgm:pt>
    <dgm:pt modelId="{DCD87AC5-5FBC-4F9F-BD9A-7FF1B9B2063A}" type="pres">
      <dgm:prSet presAssocID="{41B9269C-7486-4ED5-8CAE-36518F07E70C}" presName="spaceA" presStyleCnt="0"/>
      <dgm:spPr/>
    </dgm:pt>
    <dgm:pt modelId="{22BCAC18-825D-47B0-B234-83B44A05B663}" type="pres">
      <dgm:prSet presAssocID="{D7EC0A95-A45A-4AF2-A9D5-B80D988DF3F6}" presName="space" presStyleCnt="0"/>
      <dgm:spPr/>
    </dgm:pt>
    <dgm:pt modelId="{D65B2CC8-3040-45C8-BB18-99C9F87BA130}" type="pres">
      <dgm:prSet presAssocID="{90DFF63F-39E0-4D4B-A7F5-1FA5C4872F09}" presName="compositeB" presStyleCnt="0"/>
      <dgm:spPr/>
    </dgm:pt>
    <dgm:pt modelId="{01C6AE52-6CF2-44D2-9045-436077E00AB3}" type="pres">
      <dgm:prSet presAssocID="{90DFF63F-39E0-4D4B-A7F5-1FA5C4872F09}" presName="textB" presStyleLbl="revTx" presStyleIdx="5" presStyleCnt="6">
        <dgm:presLayoutVars>
          <dgm:bulletEnabled val="1"/>
        </dgm:presLayoutVars>
      </dgm:prSet>
      <dgm:spPr/>
    </dgm:pt>
    <dgm:pt modelId="{1708AFDE-5CFF-4DCD-A1DB-41F5B7874F40}" type="pres">
      <dgm:prSet presAssocID="{90DFF63F-39E0-4D4B-A7F5-1FA5C4872F09}" presName="circleB" presStyleLbl="node1" presStyleIdx="5" presStyleCnt="6"/>
      <dgm:spPr/>
    </dgm:pt>
    <dgm:pt modelId="{4E0AC0B2-2093-478C-B6EE-8F6913808971}" type="pres">
      <dgm:prSet presAssocID="{90DFF63F-39E0-4D4B-A7F5-1FA5C4872F09}" presName="spaceB" presStyleCnt="0"/>
      <dgm:spPr/>
    </dgm:pt>
  </dgm:ptLst>
  <dgm:cxnLst>
    <dgm:cxn modelId="{B6E18C37-8771-4C9D-96B2-63A60BA25B9F}" type="presOf" srcId="{256B1FBD-F096-4770-A738-275EB01A394A}" destId="{4F976F32-21D6-4995-BB81-5D29AB0B53F1}" srcOrd="0" destOrd="0" presId="urn:microsoft.com/office/officeart/2005/8/layout/hProcess11"/>
    <dgm:cxn modelId="{98EF8B64-2EDF-4B92-981A-2CC2A0B8E8CA}" srcId="{256B1FBD-F096-4770-A738-275EB01A394A}" destId="{371BAB26-E09E-4E61-9F49-52BAFE67E77C}" srcOrd="1" destOrd="0" parTransId="{CD2A4C0E-BEB2-47D1-B86F-1641FC30DE05}" sibTransId="{DDC5EEA2-E7F2-461A-BBE9-52AB6CC2D691}"/>
    <dgm:cxn modelId="{ADEFC767-D9B7-4904-9148-699EA830D528}" type="presOf" srcId="{2FFD36D9-81BE-40DE-943E-CCE198158EE6}" destId="{6B0ECC6D-598E-4390-A660-50A22BCC5357}" srcOrd="0" destOrd="0" presId="urn:microsoft.com/office/officeart/2005/8/layout/hProcess11"/>
    <dgm:cxn modelId="{1DB52259-3A08-4D31-BE5E-E2700E0B7C39}" srcId="{256B1FBD-F096-4770-A738-275EB01A394A}" destId="{61997E1B-8950-45B7-98B6-DB23EFF4EBD6}" srcOrd="0" destOrd="0" parTransId="{7B930CA3-8895-4F3F-867C-0F639F216751}" sibTransId="{2F50DC8C-1FB6-461B-A710-9A4CBB364D90}"/>
    <dgm:cxn modelId="{BECAF38C-F123-4EB5-A3CA-CA0343E52F89}" srcId="{256B1FBD-F096-4770-A738-275EB01A394A}" destId="{90DFF63F-39E0-4D4B-A7F5-1FA5C4872F09}" srcOrd="5" destOrd="0" parTransId="{F355E223-5A71-4143-B251-D0848F1AD46A}" sibTransId="{5EAD22C9-57F2-4720-AC7A-25A5E58186E8}"/>
    <dgm:cxn modelId="{7AA18698-944F-4681-926E-AADA47B5BA6D}" type="presOf" srcId="{41B9269C-7486-4ED5-8CAE-36518F07E70C}" destId="{D6F88617-C06B-4EF3-A1CC-2373F346CC03}" srcOrd="0" destOrd="0" presId="urn:microsoft.com/office/officeart/2005/8/layout/hProcess11"/>
    <dgm:cxn modelId="{F436F0A9-DA9F-4746-BFEB-22D8A2A58918}" type="presOf" srcId="{61997E1B-8950-45B7-98B6-DB23EFF4EBD6}" destId="{C33C0E33-A7F0-437C-9235-368631389A58}" srcOrd="0" destOrd="0" presId="urn:microsoft.com/office/officeart/2005/8/layout/hProcess11"/>
    <dgm:cxn modelId="{345FCAB0-6EAB-4215-AB7F-DDD3921F5733}" srcId="{256B1FBD-F096-4770-A738-275EB01A394A}" destId="{187CE1F8-D256-478C-B957-444236752750}" srcOrd="2" destOrd="0" parTransId="{F70B53B9-C8B2-402F-A3BC-D6E5064B7461}" sibTransId="{0C6D00D5-C290-4506-BFDA-F7658E14B30C}"/>
    <dgm:cxn modelId="{FE2B85BE-2996-4E56-BCB8-F9B3C4C19B9E}" srcId="{256B1FBD-F096-4770-A738-275EB01A394A}" destId="{2FFD36D9-81BE-40DE-943E-CCE198158EE6}" srcOrd="3" destOrd="0" parTransId="{E12D5B39-3293-4D02-8863-029FB1EE4D9E}" sibTransId="{E1DFCB6B-A727-4E75-BE3B-6F4F5CDDDB47}"/>
    <dgm:cxn modelId="{D373CFD8-D910-41A8-A9ED-1CC6BD54CCAF}" type="presOf" srcId="{90DFF63F-39E0-4D4B-A7F5-1FA5C4872F09}" destId="{01C6AE52-6CF2-44D2-9045-436077E00AB3}" srcOrd="0" destOrd="0" presId="urn:microsoft.com/office/officeart/2005/8/layout/hProcess11"/>
    <dgm:cxn modelId="{E384E3E5-20C2-43D7-B07D-153D44F1F33C}" type="presOf" srcId="{371BAB26-E09E-4E61-9F49-52BAFE67E77C}" destId="{1777CA00-7B24-47F8-A6B9-11B48FFC4203}" srcOrd="0" destOrd="0" presId="urn:microsoft.com/office/officeart/2005/8/layout/hProcess11"/>
    <dgm:cxn modelId="{0D785CE7-D19E-4512-8E3E-65E2BFCC9729}" srcId="{256B1FBD-F096-4770-A738-275EB01A394A}" destId="{41B9269C-7486-4ED5-8CAE-36518F07E70C}" srcOrd="4" destOrd="0" parTransId="{FB34150F-254B-4073-A4CE-9ABE3E03798A}" sibTransId="{D7EC0A95-A45A-4AF2-A9D5-B80D988DF3F6}"/>
    <dgm:cxn modelId="{569146E7-CEEB-4F79-B40B-EAFE3AFC3BA4}" type="presOf" srcId="{187CE1F8-D256-478C-B957-444236752750}" destId="{35EEE5EA-3A0B-405A-A369-54409E628B2D}" srcOrd="0" destOrd="0" presId="urn:microsoft.com/office/officeart/2005/8/layout/hProcess11"/>
    <dgm:cxn modelId="{159F545F-716A-4E6D-A44E-C80DF844EE7B}" type="presParOf" srcId="{4F976F32-21D6-4995-BB81-5D29AB0B53F1}" destId="{AF146CB4-5250-488A-91AD-6C3DBC5B8799}" srcOrd="0" destOrd="0" presId="urn:microsoft.com/office/officeart/2005/8/layout/hProcess11"/>
    <dgm:cxn modelId="{ADA65150-FE13-45CD-AC6A-637BBC8A426B}" type="presParOf" srcId="{4F976F32-21D6-4995-BB81-5D29AB0B53F1}" destId="{D5AF0A45-F391-4184-9AF2-2C919E9A2785}" srcOrd="1" destOrd="0" presId="urn:microsoft.com/office/officeart/2005/8/layout/hProcess11"/>
    <dgm:cxn modelId="{04765EB0-14D4-49E5-9140-7B4997F85086}" type="presParOf" srcId="{D5AF0A45-F391-4184-9AF2-2C919E9A2785}" destId="{82E9FEDF-CEBA-442B-B1A8-BC53775D02A7}" srcOrd="0" destOrd="0" presId="urn:microsoft.com/office/officeart/2005/8/layout/hProcess11"/>
    <dgm:cxn modelId="{3F2D9502-8FAD-4997-91EC-B23CF4464BE6}" type="presParOf" srcId="{82E9FEDF-CEBA-442B-B1A8-BC53775D02A7}" destId="{C33C0E33-A7F0-437C-9235-368631389A58}" srcOrd="0" destOrd="0" presId="urn:microsoft.com/office/officeart/2005/8/layout/hProcess11"/>
    <dgm:cxn modelId="{444EB1CB-3500-4897-AFB7-2C6251259A9F}" type="presParOf" srcId="{82E9FEDF-CEBA-442B-B1A8-BC53775D02A7}" destId="{9918D273-D6AD-46E3-9158-C3B09E7261F8}" srcOrd="1" destOrd="0" presId="urn:microsoft.com/office/officeart/2005/8/layout/hProcess11"/>
    <dgm:cxn modelId="{A142569C-3475-4053-B50E-61F00EB78A5B}" type="presParOf" srcId="{82E9FEDF-CEBA-442B-B1A8-BC53775D02A7}" destId="{311D5D53-7A5F-4AB3-B2CD-5B40A0E187B2}" srcOrd="2" destOrd="0" presId="urn:microsoft.com/office/officeart/2005/8/layout/hProcess11"/>
    <dgm:cxn modelId="{CFAF3252-92A2-42C6-85AA-FA2A84EBC36B}" type="presParOf" srcId="{D5AF0A45-F391-4184-9AF2-2C919E9A2785}" destId="{8CEF60AD-E23D-4646-A43F-C1FCF5D62518}" srcOrd="1" destOrd="0" presId="urn:microsoft.com/office/officeart/2005/8/layout/hProcess11"/>
    <dgm:cxn modelId="{C64379C1-4A06-4822-9192-A505C23937DD}" type="presParOf" srcId="{D5AF0A45-F391-4184-9AF2-2C919E9A2785}" destId="{05BE48EF-4269-4686-8BF4-E07A5718C6BE}" srcOrd="2" destOrd="0" presId="urn:microsoft.com/office/officeart/2005/8/layout/hProcess11"/>
    <dgm:cxn modelId="{1100F56B-7C30-4339-89A5-29A1F6926769}" type="presParOf" srcId="{05BE48EF-4269-4686-8BF4-E07A5718C6BE}" destId="{1777CA00-7B24-47F8-A6B9-11B48FFC4203}" srcOrd="0" destOrd="0" presId="urn:microsoft.com/office/officeart/2005/8/layout/hProcess11"/>
    <dgm:cxn modelId="{EC4C8861-B7E8-49C4-9053-1754336D119F}" type="presParOf" srcId="{05BE48EF-4269-4686-8BF4-E07A5718C6BE}" destId="{CB6FF95B-F194-444C-A18A-97A9240C1AFB}" srcOrd="1" destOrd="0" presId="urn:microsoft.com/office/officeart/2005/8/layout/hProcess11"/>
    <dgm:cxn modelId="{EA145F7E-9F1E-4E6F-9DE0-F9960C8186D0}" type="presParOf" srcId="{05BE48EF-4269-4686-8BF4-E07A5718C6BE}" destId="{BF65B7A3-5583-4DF3-9129-FF5DBA2685DE}" srcOrd="2" destOrd="0" presId="urn:microsoft.com/office/officeart/2005/8/layout/hProcess11"/>
    <dgm:cxn modelId="{34129223-262D-485C-9CF5-13ED983E559B}" type="presParOf" srcId="{D5AF0A45-F391-4184-9AF2-2C919E9A2785}" destId="{6F9ACA89-C716-44B4-B4C3-1E7269D7BE9C}" srcOrd="3" destOrd="0" presId="urn:microsoft.com/office/officeart/2005/8/layout/hProcess11"/>
    <dgm:cxn modelId="{4BF7BCDE-D69C-4612-BCEB-AD995877256B}" type="presParOf" srcId="{D5AF0A45-F391-4184-9AF2-2C919E9A2785}" destId="{C7AA7265-308E-4F6C-9A6B-23756C89AC55}" srcOrd="4" destOrd="0" presId="urn:microsoft.com/office/officeart/2005/8/layout/hProcess11"/>
    <dgm:cxn modelId="{4D50FDE1-1022-4657-A636-3EAFE9B71E6E}" type="presParOf" srcId="{C7AA7265-308E-4F6C-9A6B-23756C89AC55}" destId="{35EEE5EA-3A0B-405A-A369-54409E628B2D}" srcOrd="0" destOrd="0" presId="urn:microsoft.com/office/officeart/2005/8/layout/hProcess11"/>
    <dgm:cxn modelId="{BC184854-84AD-49C4-B043-D3E2CAD80F17}" type="presParOf" srcId="{C7AA7265-308E-4F6C-9A6B-23756C89AC55}" destId="{CB436615-AD70-4291-9C9B-2FFFCC28B132}" srcOrd="1" destOrd="0" presId="urn:microsoft.com/office/officeart/2005/8/layout/hProcess11"/>
    <dgm:cxn modelId="{ACE829DE-2F22-4772-B7AF-3CF866278EFD}" type="presParOf" srcId="{C7AA7265-308E-4F6C-9A6B-23756C89AC55}" destId="{E56004A5-3BC9-45E0-B2E8-125CA0D20215}" srcOrd="2" destOrd="0" presId="urn:microsoft.com/office/officeart/2005/8/layout/hProcess11"/>
    <dgm:cxn modelId="{6E5786BE-0D86-4F34-A4F3-839F808C503C}" type="presParOf" srcId="{D5AF0A45-F391-4184-9AF2-2C919E9A2785}" destId="{82A81072-8687-4E5F-9B36-07EF4AA230B8}" srcOrd="5" destOrd="0" presId="urn:microsoft.com/office/officeart/2005/8/layout/hProcess11"/>
    <dgm:cxn modelId="{26FE2843-C1C8-48AF-A465-C3E62CA97828}" type="presParOf" srcId="{D5AF0A45-F391-4184-9AF2-2C919E9A2785}" destId="{0612DC98-65C9-4569-ACC8-76CAEFD51BF5}" srcOrd="6" destOrd="0" presId="urn:microsoft.com/office/officeart/2005/8/layout/hProcess11"/>
    <dgm:cxn modelId="{8CF7640F-6CF7-4E2C-8253-71F4B9D4A09B}" type="presParOf" srcId="{0612DC98-65C9-4569-ACC8-76CAEFD51BF5}" destId="{6B0ECC6D-598E-4390-A660-50A22BCC5357}" srcOrd="0" destOrd="0" presId="urn:microsoft.com/office/officeart/2005/8/layout/hProcess11"/>
    <dgm:cxn modelId="{851227E6-F8E0-4A2C-A401-2294AF9F60C7}" type="presParOf" srcId="{0612DC98-65C9-4569-ACC8-76CAEFD51BF5}" destId="{259F15D8-E450-43B9-9EA8-421BF1FC1FE4}" srcOrd="1" destOrd="0" presId="urn:microsoft.com/office/officeart/2005/8/layout/hProcess11"/>
    <dgm:cxn modelId="{5C08F8E5-C7E2-4853-97BB-10EEE07E46E8}" type="presParOf" srcId="{0612DC98-65C9-4569-ACC8-76CAEFD51BF5}" destId="{2FB5DB9C-7A5D-4A39-83D4-2AC0216062DD}" srcOrd="2" destOrd="0" presId="urn:microsoft.com/office/officeart/2005/8/layout/hProcess11"/>
    <dgm:cxn modelId="{527FDA0F-1D4A-43AE-BEDA-79F9E4D43293}" type="presParOf" srcId="{D5AF0A45-F391-4184-9AF2-2C919E9A2785}" destId="{A69514E9-15C3-4F92-8C39-B643F289B89F}" srcOrd="7" destOrd="0" presId="urn:microsoft.com/office/officeart/2005/8/layout/hProcess11"/>
    <dgm:cxn modelId="{A11106D0-5772-469A-81F9-2C14CBA4D65F}" type="presParOf" srcId="{D5AF0A45-F391-4184-9AF2-2C919E9A2785}" destId="{36EFA0A4-2EAD-4B67-92D6-7C1414EEDFED}" srcOrd="8" destOrd="0" presId="urn:microsoft.com/office/officeart/2005/8/layout/hProcess11"/>
    <dgm:cxn modelId="{F23BE750-BC0A-4031-9E0B-5EFA254A3B6F}" type="presParOf" srcId="{36EFA0A4-2EAD-4B67-92D6-7C1414EEDFED}" destId="{D6F88617-C06B-4EF3-A1CC-2373F346CC03}" srcOrd="0" destOrd="0" presId="urn:microsoft.com/office/officeart/2005/8/layout/hProcess11"/>
    <dgm:cxn modelId="{DEF94BB7-949C-40C3-8C5C-741EC0218480}" type="presParOf" srcId="{36EFA0A4-2EAD-4B67-92D6-7C1414EEDFED}" destId="{61E64CA4-566E-4D1C-A99B-88D0B392D3BD}" srcOrd="1" destOrd="0" presId="urn:microsoft.com/office/officeart/2005/8/layout/hProcess11"/>
    <dgm:cxn modelId="{BCE3BEDE-A860-4D4D-AA64-F8F5F5879D12}" type="presParOf" srcId="{36EFA0A4-2EAD-4B67-92D6-7C1414EEDFED}" destId="{DCD87AC5-5FBC-4F9F-BD9A-7FF1B9B2063A}" srcOrd="2" destOrd="0" presId="urn:microsoft.com/office/officeart/2005/8/layout/hProcess11"/>
    <dgm:cxn modelId="{3DD9415D-EF68-4FFA-8164-CB7E8AD7D108}" type="presParOf" srcId="{D5AF0A45-F391-4184-9AF2-2C919E9A2785}" destId="{22BCAC18-825D-47B0-B234-83B44A05B663}" srcOrd="9" destOrd="0" presId="urn:microsoft.com/office/officeart/2005/8/layout/hProcess11"/>
    <dgm:cxn modelId="{74694FE3-7304-4790-BF90-FDAE8940315B}" type="presParOf" srcId="{D5AF0A45-F391-4184-9AF2-2C919E9A2785}" destId="{D65B2CC8-3040-45C8-BB18-99C9F87BA130}" srcOrd="10" destOrd="0" presId="urn:microsoft.com/office/officeart/2005/8/layout/hProcess11"/>
    <dgm:cxn modelId="{53B9626B-83E8-4CAC-ADEC-4D168522CDE8}" type="presParOf" srcId="{D65B2CC8-3040-45C8-BB18-99C9F87BA130}" destId="{01C6AE52-6CF2-44D2-9045-436077E00AB3}" srcOrd="0" destOrd="0" presId="urn:microsoft.com/office/officeart/2005/8/layout/hProcess11"/>
    <dgm:cxn modelId="{6AA34B67-1A79-4170-9DC1-FB0E5CDE6331}" type="presParOf" srcId="{D65B2CC8-3040-45C8-BB18-99C9F87BA130}" destId="{1708AFDE-5CFF-4DCD-A1DB-41F5B7874F40}" srcOrd="1" destOrd="0" presId="urn:microsoft.com/office/officeart/2005/8/layout/hProcess11"/>
    <dgm:cxn modelId="{A7A434C4-AEA9-44BF-B6F0-A95408C696BB}" type="presParOf" srcId="{D65B2CC8-3040-45C8-BB18-99C9F87BA130}" destId="{4E0AC0B2-2093-478C-B6EE-8F691380897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61294-4DFD-45F9-9342-FF3AC4C52E74}">
      <dsp:nvSpPr>
        <dsp:cNvPr id="0" name=""/>
        <dsp:cNvSpPr/>
      </dsp:nvSpPr>
      <dsp:spPr>
        <a:xfrm>
          <a:off x="1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Should fNRB decrease each year if project is effective?</a:t>
          </a:r>
        </a:p>
      </dsp:txBody>
      <dsp:txXfrm>
        <a:off x="1" y="465188"/>
        <a:ext cx="2406440" cy="1443864"/>
      </dsp:txXfrm>
    </dsp:sp>
    <dsp:sp modelId="{F8DF0887-91D3-4B0E-AA0A-C8FE9668856B}">
      <dsp:nvSpPr>
        <dsp:cNvPr id="0" name=""/>
        <dsp:cNvSpPr/>
      </dsp:nvSpPr>
      <dsp:spPr>
        <a:xfrm>
          <a:off x="2650118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Tracking differences in fNRB overtime to enhance ratings robustness?</a:t>
          </a:r>
        </a:p>
      </dsp:txBody>
      <dsp:txXfrm>
        <a:off x="2650118" y="465188"/>
        <a:ext cx="2406440" cy="1443864"/>
      </dsp:txXfrm>
    </dsp:sp>
    <dsp:sp modelId="{C9DCE117-9E17-49B0-A466-D5C35EDE4B33}">
      <dsp:nvSpPr>
        <dsp:cNvPr id="0" name=""/>
        <dsp:cNvSpPr/>
      </dsp:nvSpPr>
      <dsp:spPr>
        <a:xfrm>
          <a:off x="5297203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Explanation of BURN fNRB method and differences to MoFuSS?</a:t>
          </a:r>
        </a:p>
      </dsp:txBody>
      <dsp:txXfrm>
        <a:off x="5297203" y="465188"/>
        <a:ext cx="2406440" cy="1443864"/>
      </dsp:txXfrm>
    </dsp:sp>
    <dsp:sp modelId="{D77E8F9F-DE74-4599-A91F-73E4E3D8F9C0}">
      <dsp:nvSpPr>
        <dsp:cNvPr id="0" name=""/>
        <dsp:cNvSpPr/>
      </dsp:nvSpPr>
      <dsp:spPr>
        <a:xfrm>
          <a:off x="7944287" y="465188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What is the fNRB accuracy for commodity-based fuels like charcoal?</a:t>
          </a:r>
        </a:p>
      </dsp:txBody>
      <dsp:txXfrm>
        <a:off x="7944287" y="465188"/>
        <a:ext cx="2406440" cy="1443864"/>
      </dsp:txXfrm>
    </dsp:sp>
    <dsp:sp modelId="{BAC2346A-6D78-4997-ADEF-6EE6E0DEA101}">
      <dsp:nvSpPr>
        <dsp:cNvPr id="0" name=""/>
        <dsp:cNvSpPr/>
      </dsp:nvSpPr>
      <dsp:spPr>
        <a:xfrm>
          <a:off x="3033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How can you know where fuel is sourced from?</a:t>
          </a:r>
        </a:p>
      </dsp:txBody>
      <dsp:txXfrm>
        <a:off x="3033" y="2149697"/>
        <a:ext cx="2406440" cy="1443864"/>
      </dsp:txXfrm>
    </dsp:sp>
    <dsp:sp modelId="{8728F2F0-4794-4C9E-A9A0-FD05AF35384D}">
      <dsp:nvSpPr>
        <dsp:cNvPr id="0" name=""/>
        <dsp:cNvSpPr/>
      </dsp:nvSpPr>
      <dsp:spPr>
        <a:xfrm>
          <a:off x="2650118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fNRB for households which don't disclose household locations?</a:t>
          </a:r>
        </a:p>
      </dsp:txBody>
      <dsp:txXfrm>
        <a:off x="2650118" y="2149697"/>
        <a:ext cx="2406440" cy="1443864"/>
      </dsp:txXfrm>
    </dsp:sp>
    <dsp:sp modelId="{445DC9CA-48AC-418D-B154-E484D21FC1CA}">
      <dsp:nvSpPr>
        <dsp:cNvPr id="0" name=""/>
        <dsp:cNvSpPr/>
      </dsp:nvSpPr>
      <dsp:spPr>
        <a:xfrm>
          <a:off x="5297203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fNRB for households which rely mainly on harvest residue e.g. they have no impact on forest dynamics?</a:t>
          </a:r>
        </a:p>
      </dsp:txBody>
      <dsp:txXfrm>
        <a:off x="5297203" y="2149697"/>
        <a:ext cx="2406440" cy="1443864"/>
      </dsp:txXfrm>
    </dsp:sp>
    <dsp:sp modelId="{66EDB053-70ED-4275-A93F-BC20E70B56E0}">
      <dsp:nvSpPr>
        <dsp:cNvPr id="0" name=""/>
        <dsp:cNvSpPr/>
      </dsp:nvSpPr>
      <dsp:spPr>
        <a:xfrm>
          <a:off x="7944287" y="2149697"/>
          <a:ext cx="2406440" cy="14438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Should projects be claiming credits for sequestration?</a:t>
          </a:r>
        </a:p>
      </dsp:txBody>
      <dsp:txXfrm>
        <a:off x="7944287" y="2149697"/>
        <a:ext cx="2406440" cy="14438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46CB4-5250-488A-91AD-6C3DBC5B8799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C0E33-A7F0-437C-9235-368631389A58}">
      <dsp:nvSpPr>
        <dsp:cNvPr id="0" name=""/>
        <dsp:cNvSpPr/>
      </dsp:nvSpPr>
      <dsp:spPr>
        <a:xfrm>
          <a:off x="2012" y="0"/>
          <a:ext cx="142561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 err="1"/>
            <a:t>Before</a:t>
          </a:r>
          <a:r>
            <a:rPr lang="es-MX" sz="1500" kern="1200" dirty="0"/>
            <a:t> </a:t>
          </a:r>
          <a:r>
            <a:rPr lang="es-MX" sz="1500" b="1" kern="1200" dirty="0"/>
            <a:t>2000</a:t>
          </a:r>
          <a:r>
            <a:rPr lang="es-MX" sz="1500" kern="1200" dirty="0"/>
            <a:t>: </a:t>
          </a:r>
          <a:r>
            <a:rPr lang="es-MX" sz="1500" kern="1200" dirty="0" err="1"/>
            <a:t>Spatial</a:t>
          </a:r>
          <a:r>
            <a:rPr lang="es-MX" sz="1500" kern="1200" dirty="0"/>
            <a:t> </a:t>
          </a:r>
          <a:r>
            <a:rPr lang="es-MX" sz="1500" kern="1200" dirty="0" err="1"/>
            <a:t>supply</a:t>
          </a:r>
          <a:r>
            <a:rPr lang="es-MX" sz="1500" kern="1200" dirty="0"/>
            <a:t>/</a:t>
          </a:r>
          <a:r>
            <a:rPr lang="es-MX" sz="1500" kern="1200" dirty="0" err="1"/>
            <a:t>demand</a:t>
          </a:r>
          <a:r>
            <a:rPr lang="es-MX" sz="1500" kern="1200" dirty="0"/>
            <a:t> </a:t>
          </a:r>
          <a:r>
            <a:rPr lang="es-MX" sz="1500" kern="1200" dirty="0" err="1"/>
            <a:t>analyses</a:t>
          </a:r>
          <a:endParaRPr lang="es-MX" sz="1500" kern="1200" dirty="0"/>
        </a:p>
      </dsp:txBody>
      <dsp:txXfrm>
        <a:off x="2012" y="0"/>
        <a:ext cx="1425613" cy="1740535"/>
      </dsp:txXfrm>
    </dsp:sp>
    <dsp:sp modelId="{9918D273-D6AD-46E3-9158-C3B09E7261F8}">
      <dsp:nvSpPr>
        <dsp:cNvPr id="0" name=""/>
        <dsp:cNvSpPr/>
      </dsp:nvSpPr>
      <dsp:spPr>
        <a:xfrm>
          <a:off x="497252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7CA00-7B24-47F8-A6B9-11B48FFC4203}">
      <dsp:nvSpPr>
        <dsp:cNvPr id="0" name=""/>
        <dsp:cNvSpPr/>
      </dsp:nvSpPr>
      <dsp:spPr>
        <a:xfrm>
          <a:off x="1498906" y="2610802"/>
          <a:ext cx="142561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2000-2006 </a:t>
          </a:r>
          <a:r>
            <a:rPr lang="es-MX" sz="1500" kern="1200" dirty="0"/>
            <a:t>WISDOM </a:t>
          </a:r>
          <a:r>
            <a:rPr lang="es-MX" sz="1500" kern="1200" dirty="0" err="1"/>
            <a:t>core</a:t>
          </a:r>
          <a:r>
            <a:rPr lang="es-MX" sz="1500" kern="1200" dirty="0"/>
            <a:t> </a:t>
          </a:r>
          <a:r>
            <a:rPr lang="es-MX" sz="1500" kern="1200" dirty="0" err="1"/>
            <a:t>development</a:t>
          </a:r>
          <a:endParaRPr lang="es-MX" sz="1500" kern="1200" dirty="0"/>
        </a:p>
      </dsp:txBody>
      <dsp:txXfrm>
        <a:off x="1498906" y="2610802"/>
        <a:ext cx="1425613" cy="1740535"/>
      </dsp:txXfrm>
    </dsp:sp>
    <dsp:sp modelId="{CB6FF95B-F194-444C-A18A-97A9240C1AFB}">
      <dsp:nvSpPr>
        <dsp:cNvPr id="0" name=""/>
        <dsp:cNvSpPr/>
      </dsp:nvSpPr>
      <dsp:spPr>
        <a:xfrm>
          <a:off x="1994146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EE5EA-3A0B-405A-A369-54409E628B2D}">
      <dsp:nvSpPr>
        <dsp:cNvPr id="0" name=""/>
        <dsp:cNvSpPr/>
      </dsp:nvSpPr>
      <dsp:spPr>
        <a:xfrm>
          <a:off x="2995801" y="0"/>
          <a:ext cx="142561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2011-2015 </a:t>
          </a:r>
          <a:r>
            <a:rPr lang="es-MX" sz="1500" kern="1200" dirty="0"/>
            <a:t>MoFuSS </a:t>
          </a:r>
          <a:r>
            <a:rPr lang="es-MX" sz="1500" kern="1200" dirty="0" err="1"/>
            <a:t>core</a:t>
          </a:r>
          <a:r>
            <a:rPr lang="es-MX" sz="1500" kern="1200" dirty="0"/>
            <a:t> </a:t>
          </a:r>
          <a:r>
            <a:rPr lang="es-MX" sz="1500" kern="1200" dirty="0" err="1"/>
            <a:t>development</a:t>
          </a:r>
          <a:endParaRPr lang="es-MX" sz="1500" kern="1200" dirty="0"/>
        </a:p>
      </dsp:txBody>
      <dsp:txXfrm>
        <a:off x="2995801" y="0"/>
        <a:ext cx="1425613" cy="1740535"/>
      </dsp:txXfrm>
    </dsp:sp>
    <dsp:sp modelId="{CB436615-AD70-4291-9C9B-2FFFCC28B132}">
      <dsp:nvSpPr>
        <dsp:cNvPr id="0" name=""/>
        <dsp:cNvSpPr/>
      </dsp:nvSpPr>
      <dsp:spPr>
        <a:xfrm>
          <a:off x="3491040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ECC6D-598E-4390-A660-50A22BCC5357}">
      <dsp:nvSpPr>
        <dsp:cNvPr id="0" name=""/>
        <dsp:cNvSpPr/>
      </dsp:nvSpPr>
      <dsp:spPr>
        <a:xfrm>
          <a:off x="4492695" y="2610802"/>
          <a:ext cx="197554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2015 </a:t>
          </a:r>
          <a:r>
            <a:rPr lang="es-MX" sz="1500" b="0" kern="1200" dirty="0"/>
            <a:t>Global</a:t>
          </a:r>
          <a:r>
            <a:rPr lang="es-MX" sz="1500" b="1" kern="1200" dirty="0"/>
            <a:t> </a:t>
          </a:r>
          <a:r>
            <a:rPr lang="es-MX" sz="1500" kern="1200" dirty="0" err="1"/>
            <a:t>estimates</a:t>
          </a:r>
          <a:r>
            <a:rPr lang="es-MX" sz="1500" kern="1200" dirty="0"/>
            <a:t> </a:t>
          </a:r>
          <a:r>
            <a:rPr lang="es-MX" sz="1500" kern="1200" dirty="0" err="1"/>
            <a:t>using</a:t>
          </a:r>
          <a:r>
            <a:rPr lang="es-MX" sz="1500" kern="1200" dirty="0"/>
            <a:t> WISDOM + MoFuSS </a:t>
          </a:r>
          <a:r>
            <a:rPr lang="es-MX" sz="1500" kern="1200" dirty="0" err="1"/>
            <a:t>algorithms</a:t>
          </a:r>
          <a:r>
            <a:rPr lang="es-MX" sz="1500" kern="1200" dirty="0"/>
            <a:t> </a:t>
          </a:r>
          <a:r>
            <a:rPr lang="es-MX" sz="1500" kern="1200" dirty="0" err="1"/>
            <a:t>for</a:t>
          </a:r>
          <a:r>
            <a:rPr lang="es-MX" sz="1500" kern="1200" dirty="0"/>
            <a:t> </a:t>
          </a:r>
          <a:r>
            <a:rPr lang="es-MX" sz="1500" kern="1200" dirty="0" err="1"/>
            <a:t>harvest</a:t>
          </a:r>
          <a:r>
            <a:rPr lang="es-MX" sz="1500" kern="1200" dirty="0"/>
            <a:t> </a:t>
          </a:r>
          <a:r>
            <a:rPr lang="es-MX" sz="1500" kern="1200" dirty="0" err="1"/>
            <a:t>maps</a:t>
          </a:r>
          <a:endParaRPr lang="es-MX" sz="1500" kern="1200" dirty="0"/>
        </a:p>
      </dsp:txBody>
      <dsp:txXfrm>
        <a:off x="4492695" y="2610802"/>
        <a:ext cx="1975543" cy="1740535"/>
      </dsp:txXfrm>
    </dsp:sp>
    <dsp:sp modelId="{259F15D8-E450-43B9-9EA8-421BF1FC1FE4}">
      <dsp:nvSpPr>
        <dsp:cNvPr id="0" name=""/>
        <dsp:cNvSpPr/>
      </dsp:nvSpPr>
      <dsp:spPr>
        <a:xfrm>
          <a:off x="5262900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88617-C06B-4EF3-A1CC-2373F346CC03}">
      <dsp:nvSpPr>
        <dsp:cNvPr id="0" name=""/>
        <dsp:cNvSpPr/>
      </dsp:nvSpPr>
      <dsp:spPr>
        <a:xfrm>
          <a:off x="6539519" y="0"/>
          <a:ext cx="142561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2020-2021</a:t>
          </a:r>
          <a:r>
            <a:rPr lang="es-MX" sz="1500" kern="1200" dirty="0"/>
            <a:t> </a:t>
          </a:r>
          <a:r>
            <a:rPr lang="es-MX" sz="1500" kern="1200" dirty="0" err="1"/>
            <a:t>Hiatus</a:t>
          </a:r>
          <a:r>
            <a:rPr lang="es-MX" sz="1500" kern="1200" dirty="0"/>
            <a:t> (</a:t>
          </a:r>
          <a:r>
            <a:rPr lang="es-MX" sz="1500" kern="1200" dirty="0" err="1"/>
            <a:t>all</a:t>
          </a:r>
          <a:r>
            <a:rPr lang="es-MX" sz="1500" kern="1200" dirty="0"/>
            <a:t> MoFuSS </a:t>
          </a:r>
          <a:r>
            <a:rPr lang="es-MX" sz="1500" kern="1200" dirty="0" err="1"/>
            <a:t>development</a:t>
          </a:r>
          <a:r>
            <a:rPr lang="es-MX" sz="1500" kern="1200" dirty="0"/>
            <a:t> </a:t>
          </a:r>
          <a:r>
            <a:rPr lang="es-MX" sz="1500" kern="1200" dirty="0" err="1"/>
            <a:t>halted</a:t>
          </a:r>
          <a:r>
            <a:rPr lang="es-MX" sz="1500" kern="1200" dirty="0"/>
            <a:t>)</a:t>
          </a:r>
        </a:p>
      </dsp:txBody>
      <dsp:txXfrm>
        <a:off x="6539519" y="0"/>
        <a:ext cx="1425613" cy="1740535"/>
      </dsp:txXfrm>
    </dsp:sp>
    <dsp:sp modelId="{61E64CA4-566E-4D1C-A99B-88D0B392D3BD}">
      <dsp:nvSpPr>
        <dsp:cNvPr id="0" name=""/>
        <dsp:cNvSpPr/>
      </dsp:nvSpPr>
      <dsp:spPr>
        <a:xfrm>
          <a:off x="7034759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6AE52-6CF2-44D2-9045-436077E00AB3}">
      <dsp:nvSpPr>
        <dsp:cNvPr id="0" name=""/>
        <dsp:cNvSpPr/>
      </dsp:nvSpPr>
      <dsp:spPr>
        <a:xfrm>
          <a:off x="8036413" y="2610802"/>
          <a:ext cx="1425613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2022</a:t>
          </a:r>
          <a:r>
            <a:rPr lang="es-MX" sz="1500" kern="1200" dirty="0"/>
            <a:t> </a:t>
          </a:r>
          <a:r>
            <a:rPr lang="en-US" sz="1500" kern="1200" dirty="0"/>
            <a:t>Proposal for updating Global </a:t>
          </a:r>
          <a:r>
            <a:rPr lang="en-US" sz="1500" kern="1200" dirty="0" err="1"/>
            <a:t>fNRB</a:t>
          </a:r>
          <a:r>
            <a:rPr lang="en-US" sz="1500" kern="1200" dirty="0"/>
            <a:t> estimates using MoFuSS</a:t>
          </a:r>
          <a:endParaRPr lang="es-MX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 dirty="0"/>
        </a:p>
      </dsp:txBody>
      <dsp:txXfrm>
        <a:off x="8036413" y="2610802"/>
        <a:ext cx="1425613" cy="1740535"/>
      </dsp:txXfrm>
    </dsp:sp>
    <dsp:sp modelId="{1708AFDE-5CFF-4DCD-A1DB-41F5B7874F40}">
      <dsp:nvSpPr>
        <dsp:cNvPr id="0" name=""/>
        <dsp:cNvSpPr/>
      </dsp:nvSpPr>
      <dsp:spPr>
        <a:xfrm>
          <a:off x="8531653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ADAFC-062C-4FAE-980E-ABBBC6CAE62B}" type="datetimeFigureOut">
              <a:rPr lang="es-MX" smtClean="0"/>
              <a:t>11/02/2025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3EC71-FF9A-4880-B0CF-F503C7E200A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645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3EC71-FF9A-4880-B0CF-F503C7E200AB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63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3EC71-FF9A-4880-B0CF-F503C7E200AB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756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3EC71-FF9A-4880-B0CF-F503C7E200AB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237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3EC71-FF9A-4880-B0CF-F503C7E200AB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307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540C3-A6AE-4356-B523-856929EF85DF}" type="slidenum">
              <a:rPr lang="es-MX" altLang="en-US"/>
              <a:pPr/>
              <a:t>14</a:t>
            </a:fld>
            <a:endParaRPr lang="es-MX" alt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altLang="en-US" b="1" dirty="0" err="1">
                <a:solidFill>
                  <a:srgbClr val="000000"/>
                </a:solidFill>
              </a:rPr>
              <a:t>Climate</a:t>
            </a:r>
            <a:r>
              <a:rPr lang="es-MX" altLang="en-US" b="1" dirty="0">
                <a:solidFill>
                  <a:srgbClr val="000000"/>
                </a:solidFill>
              </a:rPr>
              <a:t>,</a:t>
            </a:r>
            <a:r>
              <a:rPr lang="es-MX" altLang="en-US" b="1" baseline="0" dirty="0">
                <a:solidFill>
                  <a:srgbClr val="000000"/>
                </a:solidFill>
              </a:rPr>
              <a:t> local </a:t>
            </a:r>
            <a:r>
              <a:rPr lang="es-MX" altLang="en-US" b="1" baseline="0" dirty="0" err="1">
                <a:solidFill>
                  <a:srgbClr val="000000"/>
                </a:solidFill>
              </a:rPr>
              <a:t>environment</a:t>
            </a:r>
            <a:r>
              <a:rPr lang="es-MX" altLang="en-US" b="1" baseline="0" dirty="0">
                <a:solidFill>
                  <a:srgbClr val="000000"/>
                </a:solidFill>
              </a:rPr>
              <a:t>, </a:t>
            </a:r>
            <a:r>
              <a:rPr lang="es-MX" altLang="en-US" b="1" baseline="0" dirty="0" err="1">
                <a:solidFill>
                  <a:srgbClr val="000000"/>
                </a:solidFill>
              </a:rPr>
              <a:t>health</a:t>
            </a:r>
            <a:endParaRPr lang="en-US" altLang="en-US" b="1" dirty="0">
              <a:solidFill>
                <a:srgbClr val="000000"/>
              </a:solidFill>
            </a:endParaRPr>
          </a:p>
          <a:p>
            <a:r>
              <a:rPr lang="en-US" altLang="en-US" b="1" dirty="0">
                <a:solidFill>
                  <a:srgbClr val="000000"/>
                </a:solidFill>
              </a:rPr>
              <a:t>A 100 </a:t>
            </a:r>
            <a:r>
              <a:rPr lang="en-US" altLang="en-US" b="1" dirty="0" err="1">
                <a:solidFill>
                  <a:srgbClr val="000000"/>
                </a:solidFill>
              </a:rPr>
              <a:t>años</a:t>
            </a:r>
            <a:endParaRPr lang="en-US" altLang="en-US" b="1" dirty="0">
              <a:solidFill>
                <a:srgbClr val="000000"/>
              </a:solidFill>
            </a:endParaRPr>
          </a:p>
          <a:p>
            <a:r>
              <a:rPr lang="en-US" altLang="en-US" b="1" dirty="0">
                <a:solidFill>
                  <a:srgbClr val="000000"/>
                </a:solidFill>
              </a:rPr>
              <a:t>CH4: 21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CO: 3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NOx: 296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TNMHC: 11</a:t>
            </a:r>
          </a:p>
          <a:p>
            <a:endParaRPr lang="en-US" alt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3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3ED05-9AC8-4579-A4BA-F950D050498C}" type="slidenum">
              <a:rPr lang="es-MX" altLang="en-US"/>
              <a:pPr/>
              <a:t>15</a:t>
            </a:fld>
            <a:endParaRPr lang="es-MX" altLang="en-US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>
              <a:solidFill>
                <a:srgbClr val="000000"/>
              </a:solidFill>
            </a:endParaRPr>
          </a:p>
          <a:p>
            <a:r>
              <a:rPr lang="en-US" altLang="en-US" b="1">
                <a:solidFill>
                  <a:srgbClr val="000000"/>
                </a:solidFill>
              </a:rPr>
              <a:t>A 100 años</a:t>
            </a:r>
          </a:p>
          <a:p>
            <a:r>
              <a:rPr lang="en-US" altLang="en-US" b="1">
                <a:solidFill>
                  <a:srgbClr val="000000"/>
                </a:solidFill>
              </a:rPr>
              <a:t>CH4: 21</a:t>
            </a:r>
          </a:p>
          <a:p>
            <a:r>
              <a:rPr lang="en-US" altLang="en-US" b="1">
                <a:solidFill>
                  <a:srgbClr val="000000"/>
                </a:solidFill>
              </a:rPr>
              <a:t>CO: 3</a:t>
            </a:r>
          </a:p>
          <a:p>
            <a:r>
              <a:rPr lang="en-US" altLang="en-US" b="1">
                <a:solidFill>
                  <a:srgbClr val="000000"/>
                </a:solidFill>
              </a:rPr>
              <a:t>NOx: 296</a:t>
            </a:r>
          </a:p>
          <a:p>
            <a:r>
              <a:rPr lang="en-US" altLang="en-US" b="1">
                <a:solidFill>
                  <a:srgbClr val="000000"/>
                </a:solidFill>
              </a:rPr>
              <a:t>TNMHC: 11</a:t>
            </a:r>
          </a:p>
          <a:p>
            <a:endParaRPr lang="en-US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03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when woodfuel use does contribute to deforestation and/or degradation, it is rarely the sole contributor (Geist and </a:t>
            </a:r>
            <a:r>
              <a:rPr lang="en-US" dirty="0" err="1"/>
              <a:t>Lambin</a:t>
            </a:r>
            <a:r>
              <a:rPr lang="en-US" dirty="0"/>
              <a:t>, 2002; </a:t>
            </a:r>
            <a:r>
              <a:rPr lang="en-US" dirty="0" err="1"/>
              <a:t>Kaimowitz</a:t>
            </a:r>
            <a:r>
              <a:rPr lang="en-US" dirty="0"/>
              <a:t> and </a:t>
            </a:r>
            <a:r>
              <a:rPr lang="en-US" dirty="0" err="1"/>
              <a:t>Angelsen</a:t>
            </a:r>
            <a:r>
              <a:rPr lang="en-US" dirty="0"/>
              <a:t>, 1998)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05CE8-9D62-448B-B267-3D2B2CDC3D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11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2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26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389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158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037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9054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163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39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54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0821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108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246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4658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575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1905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2D8D81B-B9B9-47E3-8CB8-2CDC56E7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F1F8DE1-6956-44F3-8C20-F4A5DD9D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881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744C678-032C-41AB-A683-A109D26C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388100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AFEBEF4-9951-43EF-BF5A-7AF9D2B3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388100"/>
            <a:ext cx="753545" cy="365125"/>
          </a:xfrm>
          <a:prstGeom prst="rect">
            <a:avLst/>
          </a:prstGeo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71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79882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5085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B2FB02-F237-4B28-97B2-EC90998C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012A7E-101B-4A39-9F84-F47F80C65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DFBE31-91CA-4E04-AE4F-98D64598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1496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5B43015-1BA7-44BD-B509-694B94B5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CFCE723-A104-4DB4-B0B4-F8AFDC7EA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CB8ED01-1C82-4BA0-8EB8-C621E657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3685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41C8862-F915-4448-90BF-7E4264CD5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EB8196C-F5BF-48EC-B7DF-6EBA2B7B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723E9C2-2E48-4716-B5DC-EA687E4E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4313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217A5FF-2413-4E98-8AB8-4C5CBDCE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F866CB2-8049-449D-AA44-CC819825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48AA23-A9C2-4119-AC23-890CB1BA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5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0363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B33A1F-D95D-411C-9EC6-CA0E9D33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529D2F-97CD-4554-A5B8-A8986299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B00766-7C14-4D72-B8FB-EB3CC86C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6192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E12B035-D128-4B6B-80D8-C15663032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E44DD44-241D-4070-A8E9-164345AF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FD20747-5F6D-4075-99CC-064695F8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962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A0F5C0-99E7-4462-8375-5BA9F6C2B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D304FC-4B3C-4A93-BA09-820B0BC31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516C3E-3C10-4506-A38D-90F66BB6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1213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30F2ECD-0592-4DFE-9B6E-377EA254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78342B4-D442-45FB-A869-0EB796BB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5704D4-0F8F-46F3-8DAE-3914175D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043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9D1094B-65E4-46DC-ADEA-345E12C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4782554-83EE-4FE9-8731-923C958C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46BFFF-503D-4CD1-8FF9-1D4A7F23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38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4DD4FFA-25C0-4EFD-9C13-66F5E6BC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072FDC8-FD06-4505-80D7-35556348D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ABE3D38-33F9-4018-8E37-E0EBEEDA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0883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FA39040-4078-4B26-B5B2-B5A84488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21648B-9039-4B1C-962C-8680D470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D37A34-0EDD-46D0-82C8-7A4A2D32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86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602DA7C-A2FD-4337-BCF4-59D3F793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884D1A-C239-49AA-9168-A47A779A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039CC24-E0FB-472B-8792-04BD7B69C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1209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D6001E1-D3A5-4ADB-A874-1E415E74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8BDBD73E-DAAF-4E86-B537-09193545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E2FB4B6-E5E8-4BC3-AAC2-DF3A2BD5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402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B63C64-C8AF-4014-8390-76F4F6017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327798-CB3F-4DF5-8A44-A4717C98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3A2C6B-1F1B-48FC-A2CC-6BF5F901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90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6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A2E8B6-D00D-4F96-B5C5-C62D60CC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464300"/>
            <a:ext cx="2743200" cy="365125"/>
          </a:xfr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A7D65D-F0B3-4DFE-AD60-2B6B8B54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64300"/>
            <a:ext cx="6672865" cy="365125"/>
          </a:xfr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532D04-3B5F-4DC7-A4F5-8E75DD16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464300"/>
            <a:ext cx="753545" cy="365125"/>
          </a:xfr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2848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B2D8D81B-B9B9-47E3-8CB8-2CDC56E7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F1F8DE1-6956-44F3-8C20-F4A5DD9D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8810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744C678-032C-41AB-A683-A109D26C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388100"/>
            <a:ext cx="6672865" cy="365125"/>
          </a:xfrm>
          <a:prstGeom prst="rect">
            <a:avLst/>
          </a:prstGeom>
        </p:spPr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AFEBEF4-9951-43EF-BF5A-7AF9D2B3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388100"/>
            <a:ext cx="753545" cy="365125"/>
          </a:xfrm>
          <a:prstGeom prst="rect">
            <a:avLst/>
          </a:prstGeom>
        </p:spPr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3529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79B-A958-8D48-AABF-99373509F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759283"/>
            <a:ext cx="10972800" cy="4445281"/>
          </a:xfrm>
        </p:spPr>
        <p:txBody>
          <a:bodyPr/>
          <a:lstStyle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4903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5374"/>
                </a:solidFill>
                <a:latin typeface="+mn-lt"/>
              </a:defRPr>
            </a:lvl1pPr>
          </a:lstStyle>
          <a:p>
            <a:r>
              <a:rPr lang="en-US"/>
              <a:t>BeZero training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4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3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477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7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3177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662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249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731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s-MX"/>
              <a:t>11/02/2025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s-MX"/>
              <a:t>BeZero training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31CF098-8A3F-44A3-A489-05F914356CD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743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jpg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34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3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32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hyperlink" Target="https://meet.google.com/ocj-yzur-uws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microsoft.com/office/2007/relationships/hdphoto" Target="../media/hdphoto3.wdp"/><Relationship Id="rId35" Type="http://schemas.openxmlformats.org/officeDocument/2006/relationships/hyperlink" Target="https://wegp.unam.mx/courses/BeZero2025" TargetMode="External"/><Relationship Id="rId8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1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0.emf"/><Relationship Id="rId4" Type="http://schemas.openxmlformats.org/officeDocument/2006/relationships/image" Target="../media/image7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8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98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Relationship Id="rId6" Type="http://schemas.openxmlformats.org/officeDocument/2006/relationships/diagramData" Target="../diagrams/data2.xml"/><Relationship Id="rId11" Type="http://schemas.openxmlformats.org/officeDocument/2006/relationships/image" Target="../media/image97.jpeg"/><Relationship Id="rId5" Type="http://schemas.openxmlformats.org/officeDocument/2006/relationships/image" Target="../media/image96.png"/><Relationship Id="rId10" Type="http://schemas.microsoft.com/office/2007/relationships/diagramDrawing" Target="../diagrams/drawing2.xml"/><Relationship Id="rId4" Type="http://schemas.openxmlformats.org/officeDocument/2006/relationships/image" Target="../media/image95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../media/image38.wmf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3 Imagen"/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4" t="44850" r="6624"/>
          <a:stretch/>
        </p:blipFill>
        <p:spPr>
          <a:xfrm>
            <a:off x="0" y="0"/>
            <a:ext cx="12192000" cy="58174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BC77DC-28DE-463D-B60F-D1559AEDA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059" y="1823966"/>
            <a:ext cx="9633527" cy="1604757"/>
          </a:xfrm>
        </p:spPr>
        <p:txBody>
          <a:bodyPr>
            <a:noAutofit/>
          </a:bodyPr>
          <a:lstStyle/>
          <a:p>
            <a:r>
              <a:rPr lang="en-US" sz="4500" b="1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Understanding the Basics: </a:t>
            </a:r>
            <a:br>
              <a:rPr lang="en-US" sz="4500" b="1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</a:br>
            <a:r>
              <a:rPr lang="en-US" sz="4500" b="1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Woodfuel Supply and Demand Dynamics</a:t>
            </a:r>
            <a:br>
              <a:rPr lang="en-US" sz="4500" b="1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</a:br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Capacity Building Workshop for </a:t>
            </a:r>
            <a:r>
              <a:rPr lang="en-US" sz="2800" dirty="0" err="1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BeZero</a:t>
            </a:r>
            <a:endParaRPr lang="es-MX" sz="2800" b="1" i="1" dirty="0">
              <a:solidFill>
                <a:schemeClr val="tx1">
                  <a:lumMod val="85000"/>
                </a:schemeClr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F63D8B-0BF0-4A18-A5EE-74F1C323A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9" y="150536"/>
            <a:ext cx="2028130" cy="972597"/>
          </a:xfrm>
          <a:prstGeom prst="rect">
            <a:avLst/>
          </a:prstGeom>
        </p:spPr>
      </p:pic>
      <p:pic>
        <p:nvPicPr>
          <p:cNvPr id="6" name="Picture 6" descr="Image result for c3 unam transparente">
            <a:extLst>
              <a:ext uri="{FF2B5EF4-FFF2-40B4-BE49-F238E27FC236}">
                <a16:creationId xmlns:a16="http://schemas.microsoft.com/office/drawing/2014/main" id="{535A1B1F-C12D-7D9A-BDCF-76B816CC5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059" y="240911"/>
            <a:ext cx="1985652" cy="709162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045F99-F98F-4052-47BA-D3C493EAFF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859" y="172336"/>
            <a:ext cx="2377319" cy="838474"/>
          </a:xfrm>
          <a:prstGeom prst="rect">
            <a:avLst/>
          </a:prstGeom>
        </p:spPr>
      </p:pic>
      <p:pic>
        <p:nvPicPr>
          <p:cNvPr id="13" name="Picture 12" descr="A black background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E441B31-55AD-2EFA-2CE4-1BBC29D710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1" y="107750"/>
            <a:ext cx="3603853" cy="97303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0D8D832-3FF6-6CF3-BF9D-37241A593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4459" y="285483"/>
            <a:ext cx="2438074" cy="703144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820E5D2-AA44-4350-9AC4-A4144801AE67}"/>
              </a:ext>
            </a:extLst>
          </p:cNvPr>
          <p:cNvGrpSpPr/>
          <p:nvPr/>
        </p:nvGrpSpPr>
        <p:grpSpPr>
          <a:xfrm>
            <a:off x="63810" y="3568928"/>
            <a:ext cx="12128190" cy="2532280"/>
            <a:chOff x="945584" y="12120743"/>
            <a:chExt cx="15480771" cy="3893367"/>
          </a:xfrm>
        </p:grpSpPr>
        <p:pic>
          <p:nvPicPr>
            <p:cNvPr id="191" name="Imagen 19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346" l="9804" r="89706">
                          <a14:foregroundMark x1="56699" y1="11765" x2="56046" y2="32516"/>
                          <a14:foregroundMark x1="42810" y1="38235" x2="47876" y2="40686"/>
                          <a14:foregroundMark x1="80556" y1="35621" x2="82516" y2="69608"/>
                          <a14:backgroundMark x1="71732" y1="29412" x2="70425" y2="43791"/>
                          <a14:backgroundMark x1="45261" y1="33824" x2="52778" y2="40033"/>
                          <a14:backgroundMark x1="65523" y1="47059" x2="65523" y2="47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23" y="14107533"/>
              <a:ext cx="1279837" cy="1279837"/>
            </a:xfrm>
            <a:prstGeom prst="rect">
              <a:avLst/>
            </a:prstGeom>
          </p:spPr>
        </p:pic>
        <p:pic>
          <p:nvPicPr>
            <p:cNvPr id="102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140059" y="14861991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3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346370" y="13447013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4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756485" y="12884386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5" name="Google Shape;136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390197" y="14566701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6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45584" y="14847638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7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307309" y="14684594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8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877164" y="14583822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09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509680" y="14335828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0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131549" y="14305429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1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3209905" y="13137486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2" name="Google Shape;128;gbd574e7d0b_1_372" descr="Imagen que contiene grande, hecho, cama, hecho de madera&#10;&#10;Descripción generada automáticament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3385155" y="13787010"/>
              <a:ext cx="2713442" cy="1966207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3" name="Google Shape;136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660575" y="14156739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4" name="Google Shape;141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649477" y="14056854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5" name="Google Shape;143;gbd574e7d0b_1_372" descr="Una planta con hojas verdes&#10;&#10;Descripción generada automáticament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661079" y="14526915"/>
              <a:ext cx="363058" cy="385850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6" name="Google Shape;146;gbd574e7d0b_1_37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758925" y="14261078"/>
              <a:ext cx="699499" cy="684077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7" name="Google Shape;147;gbd574e7d0b_1_37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553382" y="12633940"/>
              <a:ext cx="2794209" cy="2299030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8" name="Google Shape;148;gbd574e7d0b_1_37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434982" y="13163268"/>
              <a:ext cx="1120937" cy="1750401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19" name="Google Shape;149;gbd574e7d0b_1_37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322063" y="12295092"/>
              <a:ext cx="1537729" cy="2612008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0" name="Google Shape;156;gbd574e7d0b_1_37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1192175" y="14181367"/>
              <a:ext cx="1253663" cy="1120391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1" name="Google Shape;167;gbd574e7d0b_1_37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 flipH="1">
              <a:off x="6917377" y="14216509"/>
              <a:ext cx="312923" cy="7667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2" name="Google Shape;173;gbd574e7d0b_1_37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614050" y="12617933"/>
              <a:ext cx="2931928" cy="22108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3" name="Google Shape;174;gbd574e7d0b_1_37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481920" y="12120743"/>
              <a:ext cx="3519970" cy="2862503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4" name="Google Shape;173;gbd574e7d0b_1_37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858592" y="13010524"/>
              <a:ext cx="2931928" cy="22108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5" name="Google Shape;173;gbd574e7d0b_1_37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321008" y="13163266"/>
              <a:ext cx="2931928" cy="22108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6" name="Google Shape;174;gbd574e7d0b_1_37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009433" y="12957807"/>
              <a:ext cx="3519969" cy="2862503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7" name="Google Shape;174;gbd574e7d0b_1_37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468801" y="13095668"/>
              <a:ext cx="3519970" cy="2862503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8" name="Google Shape;136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029362" y="14406034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29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309556" y="13132722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0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3704900" y="13224409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1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274806" y="13511883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2" name="Google Shape;177;gbd574e7d0b_1_37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2907589" y="12747663"/>
              <a:ext cx="2721455" cy="200763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0" name="Google Shape;136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1512738" y="14790063"/>
              <a:ext cx="4749201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3" name="Google Shape;178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4365653" y="15021647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4" name="Google Shape;179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4098074" y="15146674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3" name="Google Shape;162;gbd574e7d0b_1_372" descr="Imagen que contiene cerca, nieve, niño, competencia de atletismo&#10;&#10;Descripción generada automáticamente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4668417" y="14733558"/>
              <a:ext cx="760154" cy="826231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5" name="Google Shape;180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4632097" y="15037605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36" name="Google Shape;181;gbd574e7d0b_1_37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4455552" y="15144119"/>
              <a:ext cx="185142" cy="191652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7" name="Imagen 186"/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8273" y="15114354"/>
              <a:ext cx="1184641" cy="454876"/>
            </a:xfrm>
            <a:prstGeom prst="rect">
              <a:avLst/>
            </a:prstGeom>
          </p:spPr>
        </p:pic>
        <p:pic>
          <p:nvPicPr>
            <p:cNvPr id="181" name="Google Shape;160;gbd574e7d0b_1_372" descr="Imagen que contiene hombre, sostener, oscuro, mujer&#10;&#10;Descripción generada automáticamente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3343269" y="14583824"/>
              <a:ext cx="1197122" cy="1006247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2" name="Google Shape;159;gbd574e7d0b_1_372" descr="Imagen que contiene paraguas, sombrero&#10;&#10;Descripción generada automáticamente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13912887" y="14584348"/>
              <a:ext cx="383081" cy="777734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  <p:pic>
          <p:nvPicPr>
            <p:cNvPr id="188" name="Imagen 187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930" b="99512" l="2343" r="98829">
                          <a14:foregroundMark x1="44949" y1="93848" x2="44949" y2="96289"/>
                          <a14:backgroundMark x1="79356" y1="54590" x2="95168" y2="40820"/>
                          <a14:backgroundMark x1="11274" y1="49902" x2="13031" y2="55176"/>
                          <a14:backgroundMark x1="24597" y1="50195" x2="20791" y2="53613"/>
                          <a14:backgroundMark x1="87116" y1="38867" x2="87116" y2="38867"/>
                          <a14:backgroundMark x1="84041" y1="41797" x2="88873" y2="37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587" y="14733961"/>
              <a:ext cx="669325" cy="1003497"/>
            </a:xfrm>
            <a:prstGeom prst="rect">
              <a:avLst/>
            </a:prstGeom>
          </p:spPr>
        </p:pic>
        <p:pic>
          <p:nvPicPr>
            <p:cNvPr id="192" name="Imagen 191"/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2699" b="100000" l="1440" r="98360">
                          <a14:foregroundMark x1="34000" y1="25855" x2="34000" y2="25855"/>
                          <a14:backgroundMark x1="79920" y1="67127" x2="94760" y2="70006"/>
                          <a14:backgroundMark x1="82040" y1="69526" x2="92840" y2="83143"/>
                          <a14:backgroundMark x1="15040" y1="78944" x2="21640" y2="65867"/>
                          <a14:backgroundMark x1="3520" y1="70606" x2="5600" y2="81584"/>
                          <a14:backgroundMark x1="15360" y1="84703" x2="17120" y2="77924"/>
                          <a14:backgroundMark x1="94240" y1="81584" x2="97400" y2="74745"/>
                          <a14:backgroundMark x1="94240" y1="92861" x2="97040" y2="8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257" y="13947339"/>
              <a:ext cx="2307240" cy="1538467"/>
            </a:xfrm>
            <a:prstGeom prst="rect">
              <a:avLst/>
            </a:prstGeom>
          </p:spPr>
        </p:pic>
        <p:pic>
          <p:nvPicPr>
            <p:cNvPr id="137" name="Google Shape;136;gbd574e7d0b_1_37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530070" y="14819233"/>
              <a:ext cx="5988590" cy="1152119"/>
            </a:xfrm>
            <a:prstGeom prst="rect">
              <a:avLst/>
            </a:prstGeom>
            <a:noFill/>
            <a:ln>
              <a:noFill/>
            </a:ln>
            <a:effectLst>
              <a:reflection stA="0" endPos="30000" dist="38100" dir="5400000" fadeDir="5400012" sy="-100000" algn="bl" rotWithShape="0"/>
            </a:effectLst>
          </p:spPr>
        </p:pic>
      </p:grpSp>
      <p:pic>
        <p:nvPicPr>
          <p:cNvPr id="11" name="Picture 10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33464D4B-D7B2-B6A3-52AE-8F63A066943E}"/>
              </a:ext>
            </a:extLst>
          </p:cNvPr>
          <p:cNvPicPr>
            <a:picLocks noChangeAspect="1"/>
          </p:cNvPicPr>
          <p:nvPr/>
        </p:nvPicPr>
        <p:blipFill>
          <a:blip r:embed="rId33">
            <a:alphaModFix amt="6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100000"/>
                    </a14:imgEffect>
                    <a14:imgEffect>
                      <a14:brightnessContrast bright="10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83" y="3547245"/>
            <a:ext cx="589984" cy="478364"/>
          </a:xfrm>
          <a:prstGeom prst="rect">
            <a:avLst/>
          </a:prstGeom>
        </p:spPr>
      </p:pic>
      <p:sp>
        <p:nvSpPr>
          <p:cNvPr id="3" name="CuadroTexto 15">
            <a:extLst>
              <a:ext uri="{FF2B5EF4-FFF2-40B4-BE49-F238E27FC236}">
                <a16:creationId xmlns:a16="http://schemas.microsoft.com/office/drawing/2014/main" id="{7BCC999B-ECA9-0BDC-1274-F39BF535F676}"/>
              </a:ext>
            </a:extLst>
          </p:cNvPr>
          <p:cNvSpPr txBox="1"/>
          <p:nvPr/>
        </p:nvSpPr>
        <p:spPr>
          <a:xfrm>
            <a:off x="46786" y="6058225"/>
            <a:ext cx="12081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London, February 11</a:t>
            </a:r>
            <a:r>
              <a:rPr lang="en-US" sz="2000" baseline="30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 &amp; 12</a:t>
            </a:r>
            <a:r>
              <a:rPr lang="en-US" sz="2000" baseline="30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th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  <a:latin typeface="Abadi Extra Light" panose="020B0204020104020204" pitchFamily="34" charset="0"/>
              </a:rPr>
              <a:t> 2025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</a:rPr>
              <a:t>Webpage: 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  <a:hlinkClick r:id="rId35"/>
              </a:rPr>
              <a:t>https://wegp.unam.mx/courses/BeZero2025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</a:rPr>
              <a:t>           Google Meet: 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  <a:hlinkClick r:id="rId36"/>
              </a:rPr>
              <a:t>https://meet.google.com/ocj-yzur-uws</a:t>
            </a:r>
            <a:r>
              <a:rPr lang="en-US" sz="2000" dirty="0">
                <a:solidFill>
                  <a:srgbClr val="FFC000"/>
                </a:solidFill>
                <a:latin typeface="Abadi Extra Light" panose="020B0204020104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8249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49B51-B81D-C23B-02DF-FBBAA45E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46AFD-C359-5A30-2805-593F9919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pic>
        <p:nvPicPr>
          <p:cNvPr id="5" name="Picture 4" descr="A graph of the global energy consumption by source&#10;&#10;AI-generated content may be incorrect.">
            <a:extLst>
              <a:ext uri="{FF2B5EF4-FFF2-40B4-BE49-F238E27FC236}">
                <a16:creationId xmlns:a16="http://schemas.microsoft.com/office/drawing/2014/main" id="{6ABCB827-F242-2C9F-D878-CB80D619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40" y="0"/>
            <a:ext cx="6811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80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8EDDA-483D-4696-8FC1-7B8DD957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many people </a:t>
            </a:r>
            <a:r>
              <a:rPr lang="en-US" dirty="0">
                <a:solidFill>
                  <a:srgbClr val="FFFF00"/>
                </a:solidFill>
              </a:rPr>
              <a:t>use</a:t>
            </a:r>
            <a:r>
              <a:rPr lang="en-US" b="1" dirty="0">
                <a:solidFill>
                  <a:srgbClr val="FFFF00"/>
                </a:solidFill>
              </a:rPr>
              <a:t>/</a:t>
            </a:r>
            <a:r>
              <a:rPr lang="en-US" dirty="0">
                <a:solidFill>
                  <a:srgbClr val="FFFF00"/>
                </a:solidFill>
              </a:rPr>
              <a:t>depend on </a:t>
            </a:r>
            <a:r>
              <a:rPr lang="en-US" dirty="0"/>
              <a:t>traditional </a:t>
            </a:r>
            <a:r>
              <a:rPr lang="en-US" dirty="0" err="1"/>
              <a:t>woodfuels</a:t>
            </a:r>
            <a:r>
              <a:rPr lang="en-U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197218-75CE-498A-9C9D-97FB87699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Use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depend </a:t>
            </a:r>
            <a:r>
              <a:rPr lang="en-US" dirty="0"/>
              <a:t>are quite different concepts.</a:t>
            </a:r>
          </a:p>
          <a:p>
            <a:r>
              <a:rPr lang="en-US" dirty="0"/>
              <a:t>Between </a:t>
            </a:r>
            <a:r>
              <a:rPr lang="en-US" b="1" dirty="0"/>
              <a:t>20% to 30%</a:t>
            </a:r>
            <a:r>
              <a:rPr lang="en-US" dirty="0"/>
              <a:t> of the global population relies on traditional </a:t>
            </a:r>
            <a:r>
              <a:rPr lang="en-US" dirty="0" err="1"/>
              <a:t>woodfuels</a:t>
            </a:r>
            <a:r>
              <a:rPr lang="en-US" dirty="0"/>
              <a:t> for satisfying their daily residential energy needs.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FBBA9B-D6BD-4891-BAD2-98E292A36F21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09486CD-6FAA-408E-A539-FB24152A002A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F2C7312C-90B7-4967-B35B-204AB2166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2" y="2964835"/>
            <a:ext cx="3541456" cy="33769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E39CBE-9761-425F-BFFA-A857985666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b="-1"/>
          <a:stretch/>
        </p:blipFill>
        <p:spPr>
          <a:xfrm>
            <a:off x="3773897" y="2964832"/>
            <a:ext cx="2069003" cy="3376923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9BF1E745-5309-4F62-9CDA-8A21DC5F0B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49" y="2964832"/>
            <a:ext cx="3635852" cy="33769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D4FBCCC-1A6A-4AFC-8AAA-A8145DCBD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651" y="2964832"/>
            <a:ext cx="2358357" cy="33769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B6082-6BDF-7016-EE9A-FF42EBD9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21297-3BAC-5A6A-DF1F-5C18E5A7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6092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8EDDA-483D-4696-8FC1-7B8DD957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woodfuel consumption in 2009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197218-75CE-498A-9C9D-97FB87699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FBBA9B-D6BD-4891-BAD2-98E292A36F21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8AD525F2-189F-49FD-8314-0CDE15648674}"/>
              </a:ext>
            </a:extLst>
          </p:cNvPr>
          <p:cNvSpPr txBox="1"/>
          <p:nvPr/>
        </p:nvSpPr>
        <p:spPr>
          <a:xfrm>
            <a:off x="7150775" y="5776824"/>
            <a:ext cx="3761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Bailis</a:t>
            </a:r>
            <a:r>
              <a:rPr lang="en-US" sz="1200" dirty="0"/>
              <a:t>, </a:t>
            </a:r>
            <a:r>
              <a:rPr lang="en-US" sz="1200" dirty="0" err="1"/>
              <a:t>Drigo</a:t>
            </a:r>
            <a:r>
              <a:rPr lang="en-US" sz="1200" dirty="0"/>
              <a:t>, </a:t>
            </a:r>
            <a:r>
              <a:rPr lang="en-US" sz="1200" dirty="0" err="1"/>
              <a:t>Ghilardi</a:t>
            </a:r>
            <a:r>
              <a:rPr lang="en-US" sz="1200" dirty="0"/>
              <a:t>, </a:t>
            </a:r>
            <a:r>
              <a:rPr lang="en-US" sz="1200" dirty="0" err="1"/>
              <a:t>Masera</a:t>
            </a:r>
            <a:r>
              <a:rPr lang="en-US" sz="1200" dirty="0"/>
              <a:t>, </a:t>
            </a:r>
            <a:r>
              <a:rPr lang="en-US" sz="1200" i="1" dirty="0"/>
              <a:t>Nature Climate Change </a:t>
            </a:r>
            <a:r>
              <a:rPr lang="en-US" sz="1200" dirty="0"/>
              <a:t>2015.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6A3FF5C-FC0B-430D-9832-8DD7B8CF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777" y="1732449"/>
            <a:ext cx="9435797" cy="40646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EC48DD7-72D6-4215-B0F9-688A8A6DBF1A}"/>
              </a:ext>
            </a:extLst>
          </p:cNvPr>
          <p:cNvSpPr/>
          <p:nvPr/>
        </p:nvSpPr>
        <p:spPr>
          <a:xfrm>
            <a:off x="4204355" y="4949072"/>
            <a:ext cx="4826523" cy="4271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FC4BB63-777C-4A73-AD08-176A15FBAC61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9A948-EA26-7ED0-BA27-8B9A8607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9894D-D97F-C675-5A7F-66D6EA33E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571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A6B94-3D9C-4D2A-A7AB-140ED6CF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socio-environmental impacts?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10E076-CCEC-481F-8574-C1AFF30B7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95" y="3722909"/>
            <a:ext cx="3300984" cy="576262"/>
          </a:xfrm>
        </p:spPr>
        <p:txBody>
          <a:bodyPr/>
          <a:lstStyle/>
          <a:p>
            <a:r>
              <a:rPr lang="en-US" sz="3200" dirty="0"/>
              <a:t>Forest degradation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304AF9-F098-4ABD-904B-D5717FCB7FD7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913795" y="4480367"/>
            <a:ext cx="3300984" cy="23109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emissions</a:t>
            </a:r>
          </a:p>
          <a:p>
            <a:r>
              <a:rPr lang="en-US" dirty="0"/>
              <a:t>Biodiversity loss</a:t>
            </a:r>
          </a:p>
          <a:p>
            <a:r>
              <a:rPr lang="en-US" dirty="0"/>
              <a:t>Genetic erosion</a:t>
            </a:r>
          </a:p>
          <a:p>
            <a:r>
              <a:rPr lang="en-US" dirty="0"/>
              <a:t>Water infiltration</a:t>
            </a:r>
          </a:p>
          <a:p>
            <a:r>
              <a:rPr lang="en-US" dirty="0"/>
              <a:t>Altered fires regimes</a:t>
            </a:r>
          </a:p>
          <a:p>
            <a:r>
              <a:rPr lang="en-US" dirty="0"/>
              <a:t>Topsoil sterilization</a:t>
            </a:r>
          </a:p>
          <a:p>
            <a:r>
              <a:rPr lang="en-US" dirty="0"/>
              <a:t>Incidences of pests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5D5E83F-4724-4799-A739-B33AEC429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1435" y="3722909"/>
            <a:ext cx="3300984" cy="576262"/>
          </a:xfrm>
        </p:spPr>
        <p:txBody>
          <a:bodyPr/>
          <a:lstStyle/>
          <a:p>
            <a:r>
              <a:rPr lang="en-US" sz="3200" dirty="0"/>
              <a:t>Poverty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CC81353-CA32-4FF3-B622-779FAB437E3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441435" y="4480366"/>
            <a:ext cx="3300984" cy="2310957"/>
          </a:xfrm>
        </p:spPr>
        <p:txBody>
          <a:bodyPr>
            <a:normAutofit/>
          </a:bodyPr>
          <a:lstStyle/>
          <a:p>
            <a:r>
              <a:rPr lang="es-419" dirty="0"/>
              <a:t>Ilegal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unregulated</a:t>
            </a:r>
            <a:endParaRPr lang="es-419" dirty="0"/>
          </a:p>
          <a:p>
            <a:r>
              <a:rPr lang="es-419" dirty="0" err="1"/>
              <a:t>Entangled</a:t>
            </a:r>
            <a:r>
              <a:rPr lang="es-419" dirty="0"/>
              <a:t> </a:t>
            </a:r>
            <a:r>
              <a:rPr lang="es-419" dirty="0" err="1"/>
              <a:t>supply</a:t>
            </a:r>
            <a:r>
              <a:rPr lang="es-419" dirty="0"/>
              <a:t> </a:t>
            </a:r>
            <a:r>
              <a:rPr lang="es-419" dirty="0" err="1"/>
              <a:t>chains</a:t>
            </a:r>
            <a:endParaRPr lang="es-419" dirty="0"/>
          </a:p>
          <a:p>
            <a:r>
              <a:rPr lang="es-419" dirty="0" err="1"/>
              <a:t>Perverse</a:t>
            </a:r>
            <a:r>
              <a:rPr lang="es-419" dirty="0"/>
              <a:t> incentives</a:t>
            </a:r>
          </a:p>
          <a:p>
            <a:r>
              <a:rPr lang="es-419" dirty="0" err="1"/>
              <a:t>End-users</a:t>
            </a:r>
            <a:r>
              <a:rPr lang="es-419" dirty="0"/>
              <a:t> </a:t>
            </a:r>
            <a:r>
              <a:rPr lang="es-419" dirty="0" err="1"/>
              <a:t>affordability</a:t>
            </a:r>
            <a:r>
              <a:rPr lang="es-419" dirty="0"/>
              <a:t> </a:t>
            </a:r>
            <a:r>
              <a:rPr lang="es-419" dirty="0" err="1"/>
              <a:t>of</a:t>
            </a:r>
            <a:r>
              <a:rPr lang="es-419" dirty="0"/>
              <a:t> </a:t>
            </a:r>
            <a:r>
              <a:rPr lang="es-419" dirty="0" err="1"/>
              <a:t>alternative</a:t>
            </a:r>
            <a:r>
              <a:rPr lang="es-419" dirty="0"/>
              <a:t> </a:t>
            </a:r>
            <a:r>
              <a:rPr lang="es-419" dirty="0" err="1"/>
              <a:t>fuels</a:t>
            </a:r>
            <a:endParaRPr lang="es-419" dirty="0"/>
          </a:p>
          <a:p>
            <a:r>
              <a:rPr lang="es-419" dirty="0"/>
              <a:t>...</a:t>
            </a:r>
            <a:endParaRPr lang="en-U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936429E-6B92-417B-B04E-DD1F8B41D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6572" y="3722909"/>
            <a:ext cx="3300984" cy="576262"/>
          </a:xfrm>
        </p:spPr>
        <p:txBody>
          <a:bodyPr/>
          <a:lstStyle/>
          <a:p>
            <a:r>
              <a:rPr lang="en-US" sz="3200" dirty="0"/>
              <a:t>Health &amp; Risks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D623556-901C-4031-8421-9C8A8A523F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2349060"/>
          </a:xfrm>
        </p:spPr>
        <p:txBody>
          <a:bodyPr>
            <a:normAutofit/>
          </a:bodyPr>
          <a:lstStyle/>
          <a:p>
            <a:r>
              <a:rPr lang="es-419" dirty="0" err="1"/>
              <a:t>Morbility</a:t>
            </a:r>
            <a:r>
              <a:rPr lang="es-419" dirty="0"/>
              <a:t> </a:t>
            </a:r>
            <a:r>
              <a:rPr lang="es-419" dirty="0" err="1"/>
              <a:t>due</a:t>
            </a:r>
            <a:r>
              <a:rPr lang="es-419" dirty="0"/>
              <a:t> </a:t>
            </a:r>
            <a:r>
              <a:rPr lang="es-419" dirty="0" err="1"/>
              <a:t>to</a:t>
            </a:r>
            <a:r>
              <a:rPr lang="es-419" dirty="0"/>
              <a:t> </a:t>
            </a:r>
            <a:r>
              <a:rPr lang="es-419" dirty="0" err="1"/>
              <a:t>Indoor</a:t>
            </a:r>
            <a:r>
              <a:rPr lang="es-419" dirty="0"/>
              <a:t> Air </a:t>
            </a:r>
            <a:r>
              <a:rPr lang="es-419" dirty="0" err="1"/>
              <a:t>Pollution</a:t>
            </a:r>
            <a:endParaRPr lang="es-419" dirty="0"/>
          </a:p>
          <a:p>
            <a:r>
              <a:rPr lang="en-US" dirty="0"/>
              <a:t>Chronic obstructive pulmonary disease</a:t>
            </a:r>
          </a:p>
          <a:p>
            <a:r>
              <a:rPr lang="en-US" dirty="0"/>
              <a:t>Accidents</a:t>
            </a:r>
          </a:p>
          <a:p>
            <a:r>
              <a:rPr lang="en-US" dirty="0"/>
              <a:t>Child labor</a:t>
            </a:r>
          </a:p>
          <a:p>
            <a:r>
              <a:rPr lang="en-US" dirty="0"/>
              <a:t>…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55E781-5594-4B82-8399-4D1F9B885D43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1. Relevance &amp; motivating questions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3BAFE3A-1D02-4C42-AF87-2DD9FA9101DC}"/>
              </a:ext>
            </a:extLst>
          </p:cNvPr>
          <p:cNvPicPr>
            <a:picLocks noGrp="1" noChangeAspect="1" noChangeArrowheads="1"/>
          </p:cNvPicPr>
          <p:nvPr>
            <p:ph type="pic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88" y="1938338"/>
            <a:ext cx="309245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7" t="-354" r="69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556D967-98F6-4582-996B-472D3E7D875F}"/>
              </a:ext>
            </a:extLst>
          </p:cNvPr>
          <p:cNvPicPr>
            <a:picLocks noGrp="1" noChangeAspect="1" noChangeArrowheads="1"/>
          </p:cNvPicPr>
          <p:nvPr>
            <p:ph type="pic" idx="2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1938338"/>
            <a:ext cx="3092450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275663D2-8509-4E7F-A668-8E2B2699F288}"/>
              </a:ext>
            </a:extLst>
          </p:cNvPr>
          <p:cNvPicPr>
            <a:picLocks noGrp="1" noChangeAspect="1" noChangeArrowheads="1"/>
          </p:cNvPicPr>
          <p:nvPr>
            <p:ph type="pic" idx="2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613" y="1935163"/>
            <a:ext cx="309245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67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8B20A9B-A8F9-49B2-84F0-A4BEEC3689E9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FB17219-FD6B-F831-C764-23B10807C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546" y="1405491"/>
            <a:ext cx="6071519" cy="5211098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C170C15-8FF2-4F83-82F3-B839EB49EF5D}"/>
              </a:ext>
            </a:extLst>
          </p:cNvPr>
          <p:cNvSpPr txBox="1"/>
          <p:nvPr/>
        </p:nvSpPr>
        <p:spPr>
          <a:xfrm rot="19870173">
            <a:off x="1507736" y="4280505"/>
            <a:ext cx="6096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400" b="1" dirty="0" err="1">
                <a:solidFill>
                  <a:srgbClr val="FF0000"/>
                </a:solidFill>
                <a:latin typeface="Ink Free" panose="03080402000500000000" pitchFamily="66" charset="0"/>
              </a:rPr>
              <a:t>Any</a:t>
            </a:r>
            <a:r>
              <a:rPr lang="es-419" sz="5400" b="1" dirty="0">
                <a:solidFill>
                  <a:srgbClr val="FF0000"/>
                </a:solidFill>
                <a:latin typeface="Ink Free" panose="03080402000500000000" pitchFamily="66" charset="0"/>
              </a:rPr>
              <a:t> </a:t>
            </a:r>
            <a:r>
              <a:rPr lang="es-419" sz="5400" b="1" dirty="0" err="1">
                <a:solidFill>
                  <a:srgbClr val="FF0000"/>
                </a:solidFill>
                <a:latin typeface="Ink Free" panose="03080402000500000000" pitchFamily="66" charset="0"/>
              </a:rPr>
              <a:t>Benefits</a:t>
            </a:r>
            <a:r>
              <a:rPr lang="es-419" sz="5400" b="1" dirty="0">
                <a:solidFill>
                  <a:srgbClr val="FF0000"/>
                </a:solidFill>
                <a:latin typeface="Ink Free" panose="03080402000500000000" pitchFamily="66" charset="0"/>
              </a:rPr>
              <a:t> ?</a:t>
            </a:r>
            <a:endParaRPr lang="en-US" sz="54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60E19-D9A1-7486-2290-B1388750EA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750" y="1781175"/>
            <a:ext cx="6286500" cy="32956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99A10-1AA7-C637-02DA-BD8A51E3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87742E-06DC-09D6-DDA4-C539168B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0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2" descr="wood fuel carbon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812417"/>
            <a:ext cx="4762500" cy="49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6387" name="Cloud"/>
          <p:cNvSpPr>
            <a:spLocks noChangeAspect="1" noEditPoints="1" noChangeArrowheads="1"/>
          </p:cNvSpPr>
          <p:nvPr/>
        </p:nvSpPr>
        <p:spPr bwMode="auto">
          <a:xfrm>
            <a:off x="5880100" y="1309179"/>
            <a:ext cx="1835150" cy="12303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6388" name="Text Box 4"/>
          <p:cNvSpPr txBox="1">
            <a:spLocks noChangeArrowheads="1"/>
          </p:cNvSpPr>
          <p:nvPr/>
        </p:nvSpPr>
        <p:spPr bwMode="auto">
          <a:xfrm>
            <a:off x="6129339" y="1667953"/>
            <a:ext cx="14065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r>
              <a:rPr lang="en-US" altLang="en-US" sz="1300" dirty="0">
                <a:solidFill>
                  <a:srgbClr val="000000"/>
                </a:solidFill>
                <a:latin typeface="Arial" charset="0"/>
              </a:rPr>
              <a:t>CH4, CO, NOx, TNMHC, BC </a:t>
            </a:r>
          </a:p>
        </p:txBody>
      </p:sp>
      <p:sp>
        <p:nvSpPr>
          <p:cNvPr id="656389" name="Freeform 5"/>
          <p:cNvSpPr>
            <a:spLocks/>
          </p:cNvSpPr>
          <p:nvPr/>
        </p:nvSpPr>
        <p:spPr bwMode="auto">
          <a:xfrm rot="-247769">
            <a:off x="7492066" y="1984792"/>
            <a:ext cx="1718833" cy="3142140"/>
          </a:xfrm>
          <a:custGeom>
            <a:avLst/>
            <a:gdLst>
              <a:gd name="T0" fmla="*/ 0 w 1134"/>
              <a:gd name="T1" fmla="*/ 1860 h 1860"/>
              <a:gd name="T2" fmla="*/ 953 w 1134"/>
              <a:gd name="T3" fmla="*/ 1225 h 1860"/>
              <a:gd name="T4" fmla="*/ 998 w 1134"/>
              <a:gd name="T5" fmla="*/ 363 h 1860"/>
              <a:gd name="T6" fmla="*/ 137 w 1134"/>
              <a:gd name="T7" fmla="*/ 0 h 1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4" h="1860">
                <a:moveTo>
                  <a:pt x="0" y="1860"/>
                </a:moveTo>
                <a:cubicBezTo>
                  <a:pt x="393" y="1667"/>
                  <a:pt x="787" y="1474"/>
                  <a:pt x="953" y="1225"/>
                </a:cubicBezTo>
                <a:cubicBezTo>
                  <a:pt x="1119" y="976"/>
                  <a:pt x="1134" y="567"/>
                  <a:pt x="998" y="363"/>
                </a:cubicBezTo>
                <a:cubicBezTo>
                  <a:pt x="862" y="159"/>
                  <a:pt x="499" y="79"/>
                  <a:pt x="137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endParaRPr lang="en-US"/>
          </a:p>
        </p:txBody>
      </p:sp>
      <p:sp>
        <p:nvSpPr>
          <p:cNvPr id="656392" name="AutoShape 8"/>
          <p:cNvSpPr>
            <a:spLocks noChangeArrowheads="1"/>
          </p:cNvSpPr>
          <p:nvPr/>
        </p:nvSpPr>
        <p:spPr bwMode="auto">
          <a:xfrm>
            <a:off x="7319963" y="3438493"/>
            <a:ext cx="360362" cy="637223"/>
          </a:xfrm>
          <a:prstGeom prst="can">
            <a:avLst>
              <a:gd name="adj" fmla="val 50000"/>
            </a:avLst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6393" name="AutoShape 9"/>
          <p:cNvSpPr>
            <a:spLocks noChangeArrowheads="1"/>
          </p:cNvSpPr>
          <p:nvPr/>
        </p:nvSpPr>
        <p:spPr bwMode="auto">
          <a:xfrm>
            <a:off x="7319963" y="3654393"/>
            <a:ext cx="360362" cy="637223"/>
          </a:xfrm>
          <a:prstGeom prst="can">
            <a:avLst>
              <a:gd name="adj" fmla="val 50000"/>
            </a:avLst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6394" name="AutoShape 10"/>
          <p:cNvSpPr>
            <a:spLocks noChangeArrowheads="1"/>
          </p:cNvSpPr>
          <p:nvPr/>
        </p:nvSpPr>
        <p:spPr bwMode="auto">
          <a:xfrm>
            <a:off x="7751763" y="3365468"/>
            <a:ext cx="360362" cy="637223"/>
          </a:xfrm>
          <a:prstGeom prst="can">
            <a:avLst>
              <a:gd name="adj" fmla="val 50000"/>
            </a:avLst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6395" name="AutoShape 11"/>
          <p:cNvSpPr>
            <a:spLocks noChangeArrowheads="1"/>
          </p:cNvSpPr>
          <p:nvPr/>
        </p:nvSpPr>
        <p:spPr bwMode="auto">
          <a:xfrm>
            <a:off x="7751763" y="3582955"/>
            <a:ext cx="360362" cy="637223"/>
          </a:xfrm>
          <a:prstGeom prst="can">
            <a:avLst>
              <a:gd name="adj" fmla="val 50000"/>
            </a:avLst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6396" name="Line 12"/>
          <p:cNvSpPr>
            <a:spLocks noChangeShapeType="1"/>
          </p:cNvSpPr>
          <p:nvPr/>
        </p:nvSpPr>
        <p:spPr bwMode="auto">
          <a:xfrm flipH="1">
            <a:off x="5808664" y="3541204"/>
            <a:ext cx="71437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endParaRPr lang="en-US"/>
          </a:p>
        </p:txBody>
      </p:sp>
      <p:sp>
        <p:nvSpPr>
          <p:cNvPr id="656397" name="Text Box 13"/>
          <p:cNvSpPr txBox="1">
            <a:spLocks noChangeArrowheads="1"/>
          </p:cNvSpPr>
          <p:nvPr/>
        </p:nvSpPr>
        <p:spPr bwMode="auto">
          <a:xfrm>
            <a:off x="737756" y="1812417"/>
            <a:ext cx="2785699" cy="63094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b">
            <a:spAutoFit/>
          </a:bodyPr>
          <a:lstStyle/>
          <a:p>
            <a:r>
              <a:rPr lang="en-US" altLang="en-US" sz="3500" b="1" dirty="0">
                <a:solidFill>
                  <a:srgbClr val="FF0000"/>
                </a:solidFill>
              </a:rPr>
              <a:t>Non-renewable</a:t>
            </a:r>
          </a:p>
        </p:txBody>
      </p:sp>
      <p:sp>
        <p:nvSpPr>
          <p:cNvPr id="2" name="CuadroTexto 11">
            <a:extLst>
              <a:ext uri="{FF2B5EF4-FFF2-40B4-BE49-F238E27FC236}">
                <a16:creationId xmlns:a16="http://schemas.microsoft.com/office/drawing/2014/main" id="{D7EC6F0D-C0E3-ACB0-A9B6-54BC98BC5459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3" name="Conector recto 16">
            <a:extLst>
              <a:ext uri="{FF2B5EF4-FFF2-40B4-BE49-F238E27FC236}">
                <a16:creationId xmlns:a16="http://schemas.microsoft.com/office/drawing/2014/main" id="{2C9EC4F0-28C0-4264-2807-55FD50CD56BE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1 Título">
            <a:extLst>
              <a:ext uri="{FF2B5EF4-FFF2-40B4-BE49-F238E27FC236}">
                <a16:creationId xmlns:a16="http://schemas.microsoft.com/office/drawing/2014/main" id="{EB761D0D-5A95-A181-DB3F-54BD124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3" y="485800"/>
            <a:ext cx="11796910" cy="1143000"/>
          </a:xfrm>
        </p:spPr>
        <p:txBody>
          <a:bodyPr>
            <a:normAutofit fontScale="90000"/>
          </a:bodyPr>
          <a:lstStyle/>
          <a:p>
            <a:r>
              <a:rPr lang="es-MX" i="1" dirty="0">
                <a:solidFill>
                  <a:schemeClr val="tx2"/>
                </a:solidFill>
              </a:rPr>
              <a:t>“…in </a:t>
            </a:r>
            <a:r>
              <a:rPr lang="es-MX" i="1" dirty="0" err="1">
                <a:solidFill>
                  <a:schemeClr val="tx2"/>
                </a:solidFill>
              </a:rPr>
              <a:t>terms</a:t>
            </a:r>
            <a:r>
              <a:rPr lang="es-MX" i="1" dirty="0">
                <a:solidFill>
                  <a:schemeClr val="tx2"/>
                </a:solidFill>
              </a:rPr>
              <a:t> of </a:t>
            </a:r>
            <a:r>
              <a:rPr lang="es-MX" i="1" dirty="0" err="1">
                <a:solidFill>
                  <a:schemeClr val="tx2"/>
                </a:solidFill>
              </a:rPr>
              <a:t>biomass</a:t>
            </a:r>
            <a:r>
              <a:rPr lang="es-MX" i="1" dirty="0">
                <a:solidFill>
                  <a:schemeClr val="tx2"/>
                </a:solidFill>
              </a:rPr>
              <a:t>” – </a:t>
            </a:r>
            <a:r>
              <a:rPr lang="es-MX" sz="3300" i="1" dirty="0" err="1"/>
              <a:t>due</a:t>
            </a:r>
            <a:r>
              <a:rPr lang="es-MX" sz="3300" i="1" dirty="0"/>
              <a:t> to  </a:t>
            </a:r>
            <a:r>
              <a:rPr lang="es-MX" sz="3300" i="1" dirty="0" err="1"/>
              <a:t>an</a:t>
            </a:r>
            <a:r>
              <a:rPr lang="es-MX" sz="3300" i="1" dirty="0"/>
              <a:t> </a:t>
            </a:r>
            <a:r>
              <a:rPr lang="es-MX" sz="3300" i="1" dirty="0" err="1"/>
              <a:t>emphasis</a:t>
            </a:r>
            <a:r>
              <a:rPr lang="es-MX" sz="3300" i="1" dirty="0"/>
              <a:t> in </a:t>
            </a:r>
            <a:r>
              <a:rPr lang="es-MX" sz="3300" i="1" u="sng" dirty="0" err="1"/>
              <a:t>climate</a:t>
            </a:r>
            <a:r>
              <a:rPr lang="es-MX" sz="3300" i="1" u="sng" dirty="0"/>
              <a:t> </a:t>
            </a:r>
            <a:r>
              <a:rPr lang="es-MX" sz="3300" i="1" u="sng" dirty="0" err="1"/>
              <a:t>change</a:t>
            </a:r>
            <a:r>
              <a:rPr lang="es-MX" sz="3300" i="1" dirty="0"/>
              <a:t> </a:t>
            </a:r>
            <a:r>
              <a:rPr lang="es-MX" sz="3300" i="1" dirty="0" err="1"/>
              <a:t>over</a:t>
            </a:r>
            <a:r>
              <a:rPr lang="es-MX" sz="3300" i="1" dirty="0"/>
              <a:t> local </a:t>
            </a:r>
            <a:r>
              <a:rPr lang="es-MX" sz="3300" i="1" dirty="0" err="1"/>
              <a:t>environment</a:t>
            </a:r>
            <a:r>
              <a:rPr lang="es-MX" sz="3300" i="1" dirty="0"/>
              <a:t> and </a:t>
            </a:r>
            <a:r>
              <a:rPr lang="es-MX" sz="3300" i="1" dirty="0" err="1"/>
              <a:t>health</a:t>
            </a:r>
            <a:endParaRPr lang="es-ES" sz="330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3D2A-B1DB-EE07-117E-6B9D092A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9052-0CC2-FAEE-3E6D-067DC258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907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7" grpId="0" animBg="1"/>
      <p:bldP spid="656388" grpId="0"/>
      <p:bldP spid="656389" grpId="0" animBg="1"/>
      <p:bldP spid="656392" grpId="0" animBg="1"/>
      <p:bldP spid="656393" grpId="0" animBg="1"/>
      <p:bldP spid="656394" grpId="0" animBg="1"/>
      <p:bldP spid="656395" grpId="0" animBg="1"/>
      <p:bldP spid="656396" grpId="0" animBg="1"/>
      <p:bldP spid="6563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" descr="wood fuel carbon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31" y="1759892"/>
            <a:ext cx="4762500" cy="494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8436" name="AutoShape 4"/>
          <p:cNvSpPr>
            <a:spLocks noChangeArrowheads="1"/>
          </p:cNvSpPr>
          <p:nvPr/>
        </p:nvSpPr>
        <p:spPr bwMode="auto">
          <a:xfrm>
            <a:off x="2847712" y="3840787"/>
            <a:ext cx="360363" cy="637223"/>
          </a:xfrm>
          <a:prstGeom prst="can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437" name="AutoShape 5"/>
          <p:cNvSpPr>
            <a:spLocks noChangeArrowheads="1"/>
          </p:cNvSpPr>
          <p:nvPr/>
        </p:nvSpPr>
        <p:spPr bwMode="auto">
          <a:xfrm>
            <a:off x="2847712" y="4056687"/>
            <a:ext cx="360363" cy="637223"/>
          </a:xfrm>
          <a:prstGeom prst="can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438" name="AutoShape 6"/>
          <p:cNvSpPr>
            <a:spLocks noChangeArrowheads="1"/>
          </p:cNvSpPr>
          <p:nvPr/>
        </p:nvSpPr>
        <p:spPr bwMode="auto">
          <a:xfrm>
            <a:off x="3279512" y="3767762"/>
            <a:ext cx="360363" cy="637223"/>
          </a:xfrm>
          <a:prstGeom prst="can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439" name="AutoShape 7"/>
          <p:cNvSpPr>
            <a:spLocks noChangeArrowheads="1"/>
          </p:cNvSpPr>
          <p:nvPr/>
        </p:nvSpPr>
        <p:spPr bwMode="auto">
          <a:xfrm>
            <a:off x="3279512" y="3985250"/>
            <a:ext cx="360363" cy="637223"/>
          </a:xfrm>
          <a:prstGeom prst="can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58440" name="Line 8"/>
          <p:cNvSpPr>
            <a:spLocks noChangeShapeType="1"/>
          </p:cNvSpPr>
          <p:nvPr/>
        </p:nvSpPr>
        <p:spPr bwMode="auto">
          <a:xfrm flipH="1">
            <a:off x="5799235" y="3538513"/>
            <a:ext cx="71437" cy="3603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endParaRPr lang="en-US"/>
          </a:p>
        </p:txBody>
      </p:sp>
      <p:sp>
        <p:nvSpPr>
          <p:cNvPr id="658441" name="Text Box 9"/>
          <p:cNvSpPr txBox="1">
            <a:spLocks noChangeArrowheads="1"/>
          </p:cNvSpPr>
          <p:nvPr/>
        </p:nvSpPr>
        <p:spPr bwMode="auto">
          <a:xfrm>
            <a:off x="1150139" y="1756581"/>
            <a:ext cx="2057936" cy="63094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b">
            <a:spAutoFit/>
          </a:bodyPr>
          <a:lstStyle/>
          <a:p>
            <a:r>
              <a:rPr lang="en-US" altLang="en-US" sz="3500" b="1" dirty="0">
                <a:solidFill>
                  <a:srgbClr val="00B050"/>
                </a:solidFill>
              </a:rPr>
              <a:t>Renewable</a:t>
            </a:r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6486996" y="2214711"/>
            <a:ext cx="431924" cy="289569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 rot="-247769">
            <a:off x="7125947" y="2375590"/>
            <a:ext cx="1473090" cy="2686211"/>
          </a:xfrm>
          <a:custGeom>
            <a:avLst/>
            <a:gdLst>
              <a:gd name="T0" fmla="*/ 0 w 1134"/>
              <a:gd name="T1" fmla="*/ 1860 h 1860"/>
              <a:gd name="T2" fmla="*/ 953 w 1134"/>
              <a:gd name="T3" fmla="*/ 1225 h 1860"/>
              <a:gd name="T4" fmla="*/ 998 w 1134"/>
              <a:gd name="T5" fmla="*/ 363 h 1860"/>
              <a:gd name="T6" fmla="*/ 137 w 1134"/>
              <a:gd name="T7" fmla="*/ 0 h 1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34" h="1860">
                <a:moveTo>
                  <a:pt x="0" y="1860"/>
                </a:moveTo>
                <a:cubicBezTo>
                  <a:pt x="393" y="1667"/>
                  <a:pt x="787" y="1474"/>
                  <a:pt x="953" y="1225"/>
                </a:cubicBezTo>
                <a:cubicBezTo>
                  <a:pt x="1119" y="976"/>
                  <a:pt x="1134" y="567"/>
                  <a:pt x="998" y="363"/>
                </a:cubicBezTo>
                <a:cubicBezTo>
                  <a:pt x="862" y="159"/>
                  <a:pt x="499" y="79"/>
                  <a:pt x="137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486996" y="2211520"/>
            <a:ext cx="54414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r>
              <a:rPr lang="es-MX" altLang="en-US" sz="1300" dirty="0">
                <a:solidFill>
                  <a:srgbClr val="000000"/>
                </a:solidFill>
                <a:latin typeface="Arial" charset="0"/>
              </a:rPr>
              <a:t>PIC</a:t>
            </a:r>
            <a:endParaRPr lang="en-US" altLang="en-US" sz="1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259973" y="485800"/>
            <a:ext cx="11796910" cy="1143000"/>
          </a:xfrm>
        </p:spPr>
        <p:txBody>
          <a:bodyPr>
            <a:normAutofit fontScale="90000"/>
          </a:bodyPr>
          <a:lstStyle/>
          <a:p>
            <a:r>
              <a:rPr lang="es-MX" i="1" dirty="0">
                <a:solidFill>
                  <a:schemeClr val="tx2"/>
                </a:solidFill>
              </a:rPr>
              <a:t>“…in </a:t>
            </a:r>
            <a:r>
              <a:rPr lang="es-MX" i="1" dirty="0" err="1">
                <a:solidFill>
                  <a:schemeClr val="tx2"/>
                </a:solidFill>
              </a:rPr>
              <a:t>terms</a:t>
            </a:r>
            <a:r>
              <a:rPr lang="es-MX" i="1" dirty="0">
                <a:solidFill>
                  <a:schemeClr val="tx2"/>
                </a:solidFill>
              </a:rPr>
              <a:t> of </a:t>
            </a:r>
            <a:r>
              <a:rPr lang="es-MX" i="1" dirty="0" err="1">
                <a:solidFill>
                  <a:schemeClr val="tx2"/>
                </a:solidFill>
              </a:rPr>
              <a:t>biomass</a:t>
            </a:r>
            <a:r>
              <a:rPr lang="es-MX" i="1" dirty="0">
                <a:solidFill>
                  <a:schemeClr val="tx2"/>
                </a:solidFill>
              </a:rPr>
              <a:t>” – </a:t>
            </a:r>
            <a:r>
              <a:rPr lang="es-MX" sz="3300" i="1" dirty="0" err="1"/>
              <a:t>due</a:t>
            </a:r>
            <a:r>
              <a:rPr lang="es-MX" sz="3300" i="1" dirty="0"/>
              <a:t> to  </a:t>
            </a:r>
            <a:r>
              <a:rPr lang="es-MX" sz="3300" i="1" dirty="0" err="1"/>
              <a:t>an</a:t>
            </a:r>
            <a:r>
              <a:rPr lang="es-MX" sz="3300" i="1" dirty="0"/>
              <a:t> </a:t>
            </a:r>
            <a:r>
              <a:rPr lang="es-MX" sz="3300" i="1" dirty="0" err="1"/>
              <a:t>emphasis</a:t>
            </a:r>
            <a:r>
              <a:rPr lang="es-MX" sz="3300" i="1" dirty="0"/>
              <a:t> in </a:t>
            </a:r>
            <a:r>
              <a:rPr lang="es-MX" sz="3300" i="1" u="sng" dirty="0" err="1"/>
              <a:t>climate</a:t>
            </a:r>
            <a:r>
              <a:rPr lang="es-MX" sz="3300" i="1" u="sng" dirty="0"/>
              <a:t> </a:t>
            </a:r>
            <a:r>
              <a:rPr lang="es-MX" sz="3300" i="1" u="sng" dirty="0" err="1"/>
              <a:t>change</a:t>
            </a:r>
            <a:r>
              <a:rPr lang="es-MX" sz="3300" i="1" dirty="0"/>
              <a:t> </a:t>
            </a:r>
            <a:r>
              <a:rPr lang="es-MX" sz="3300" i="1" dirty="0" err="1"/>
              <a:t>over</a:t>
            </a:r>
            <a:r>
              <a:rPr lang="es-MX" sz="3300" i="1" dirty="0"/>
              <a:t> local </a:t>
            </a:r>
            <a:r>
              <a:rPr lang="es-MX" sz="3300" i="1" dirty="0" err="1"/>
              <a:t>environment</a:t>
            </a:r>
            <a:r>
              <a:rPr lang="es-MX" sz="3300" i="1" dirty="0"/>
              <a:t> and </a:t>
            </a:r>
            <a:r>
              <a:rPr lang="es-MX" sz="3300" i="1" dirty="0" err="1"/>
              <a:t>health</a:t>
            </a:r>
            <a:endParaRPr lang="es-ES" sz="3300" i="1" dirty="0"/>
          </a:p>
        </p:txBody>
      </p:sp>
      <p:sp>
        <p:nvSpPr>
          <p:cNvPr id="2" name="CuadroTexto 11">
            <a:extLst>
              <a:ext uri="{FF2B5EF4-FFF2-40B4-BE49-F238E27FC236}">
                <a16:creationId xmlns:a16="http://schemas.microsoft.com/office/drawing/2014/main" id="{5068BFAB-59B0-D545-9F78-CA383F5DBE1A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3" name="Conector recto 16">
            <a:extLst>
              <a:ext uri="{FF2B5EF4-FFF2-40B4-BE49-F238E27FC236}">
                <a16:creationId xmlns:a16="http://schemas.microsoft.com/office/drawing/2014/main" id="{7DAE1534-FC9A-F385-5C4B-4C6B33A545EF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02C7B-B36C-60F2-9549-AD1636CB5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C907D-682A-3853-0B2B-274B6A21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953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6" grpId="0" animBg="1"/>
      <p:bldP spid="658437" grpId="0" animBg="1"/>
      <p:bldP spid="658438" grpId="0" animBg="1"/>
      <p:bldP spid="658439" grpId="0" animBg="1"/>
      <p:bldP spid="658440" grpId="0" animBg="1"/>
      <p:bldP spid="658441" grpId="0"/>
      <p:bldP spid="14" grpId="0" animBg="1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47528" y="578192"/>
            <a:ext cx="8229600" cy="97860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Motivating questions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19200" y="1478060"/>
            <a:ext cx="5321950" cy="4800600"/>
          </a:xfrm>
        </p:spPr>
        <p:txBody>
          <a:bodyPr anchor="ctr">
            <a:noAutofit/>
          </a:bodyPr>
          <a:lstStyle/>
          <a:p>
            <a:r>
              <a:rPr lang="en-US" sz="2800" dirty="0"/>
              <a:t>Under what conditions is woodfuel exploitation sustainable? </a:t>
            </a:r>
          </a:p>
          <a:p>
            <a:pPr lvl="1"/>
            <a:r>
              <a:rPr lang="en-US" sz="2400" dirty="0"/>
              <a:t>Can we quantify sustainability in this context? </a:t>
            </a:r>
          </a:p>
          <a:p>
            <a:r>
              <a:rPr lang="en-US" sz="2800" dirty="0"/>
              <a:t>Can efficient cookstoves (or fuel switching) reduce </a:t>
            </a:r>
            <a:r>
              <a:rPr lang="en-US" sz="2800" dirty="0">
                <a:solidFill>
                  <a:srgbClr val="FFC000"/>
                </a:solidFill>
              </a:rPr>
              <a:t>deforestation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FFC000"/>
                </a:solidFill>
              </a:rPr>
              <a:t>forest degradation</a:t>
            </a:r>
            <a:r>
              <a:rPr lang="en-US" sz="2800" dirty="0"/>
              <a:t>?</a:t>
            </a:r>
          </a:p>
        </p:txBody>
      </p:sp>
      <p:sp>
        <p:nvSpPr>
          <p:cNvPr id="3" name="CuadroTexto 11">
            <a:extLst>
              <a:ext uri="{FF2B5EF4-FFF2-40B4-BE49-F238E27FC236}">
                <a16:creationId xmlns:a16="http://schemas.microsoft.com/office/drawing/2014/main" id="{C9C85CC1-0755-4F88-B791-33A0683916B2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5" name="Conector recto 16">
            <a:extLst>
              <a:ext uri="{FF2B5EF4-FFF2-40B4-BE49-F238E27FC236}">
                <a16:creationId xmlns:a16="http://schemas.microsoft.com/office/drawing/2014/main" id="{A5C8EE5E-393F-1746-8225-46C4383A6DC0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107-0791_IMG">
            <a:extLst>
              <a:ext uri="{FF2B5EF4-FFF2-40B4-BE49-F238E27FC236}">
                <a16:creationId xmlns:a16="http://schemas.microsoft.com/office/drawing/2014/main" id="{4CE348DA-0156-DBB3-AB61-92549E1F0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179" b="7340"/>
          <a:stretch/>
        </p:blipFill>
        <p:spPr bwMode="auto">
          <a:xfrm>
            <a:off x="6947281" y="4071263"/>
            <a:ext cx="3372021" cy="234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4F70BFD-B736-EAA5-C800-FD6CC5E4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281" y="1612778"/>
            <a:ext cx="3384606" cy="226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34644-8A2B-497B-FCDB-F6F01276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0BCF5B-D698-5A2E-6196-2291E250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1156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823A3-883C-4071-8A24-799A751C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 err="1"/>
              <a:t>Woodfuel’s</a:t>
            </a:r>
            <a:r>
              <a:rPr lang="es-MX" dirty="0"/>
              <a:t> </a:t>
            </a:r>
            <a:r>
              <a:rPr lang="es-MX" dirty="0" err="1"/>
              <a:t>impacts</a:t>
            </a:r>
            <a:r>
              <a:rPr lang="es-MX" dirty="0"/>
              <a:t>, …a </a:t>
            </a:r>
            <a:r>
              <a:rPr lang="es-MX" dirty="0" err="1"/>
              <a:t>selection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i="1" dirty="0" err="1"/>
              <a:t>old</a:t>
            </a:r>
            <a:r>
              <a:rPr lang="es-MX" dirty="0"/>
              <a:t> </a:t>
            </a:r>
            <a:r>
              <a:rPr lang="es-MX" dirty="0" err="1"/>
              <a:t>references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9BD71-2F96-4DA8-BF76-9BFD17A29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…the </a:t>
            </a:r>
            <a:r>
              <a:rPr lang="en-US" dirty="0">
                <a:solidFill>
                  <a:srgbClr val="FFC000"/>
                </a:solidFill>
              </a:rPr>
              <a:t>other energy crisis </a:t>
            </a:r>
            <a:r>
              <a:rPr lang="en-US" dirty="0"/>
              <a:t>(</a:t>
            </a:r>
            <a:r>
              <a:rPr lang="en-US" dirty="0" err="1"/>
              <a:t>Eckholm</a:t>
            </a:r>
            <a:r>
              <a:rPr lang="en-US" dirty="0"/>
              <a:t>, 1975)</a:t>
            </a:r>
          </a:p>
          <a:p>
            <a:r>
              <a:rPr lang="en-US" dirty="0"/>
              <a:t>…a </a:t>
            </a:r>
            <a:r>
              <a:rPr lang="en-US" dirty="0">
                <a:solidFill>
                  <a:srgbClr val="FFC000"/>
                </a:solidFill>
              </a:rPr>
              <a:t>major driver of environmental degradation </a:t>
            </a:r>
            <a:r>
              <a:rPr lang="en-US" dirty="0"/>
              <a:t>(de </a:t>
            </a:r>
            <a:r>
              <a:rPr lang="en-US" dirty="0" err="1"/>
              <a:t>Montalembert</a:t>
            </a:r>
            <a:r>
              <a:rPr lang="en-US" dirty="0"/>
              <a:t> &amp; Clement, 1983). </a:t>
            </a:r>
          </a:p>
          <a:p>
            <a:r>
              <a:rPr lang="en-US" dirty="0"/>
              <a:t>…</a:t>
            </a:r>
            <a:r>
              <a:rPr lang="en-US" dirty="0">
                <a:solidFill>
                  <a:srgbClr val="92D050"/>
                </a:solidFill>
              </a:rPr>
              <a:t>seldom create problems of such a magnitude</a:t>
            </a:r>
            <a:r>
              <a:rPr lang="en-US" dirty="0"/>
              <a:t>…so as to require major interventions…(Arnold, et. Al, 2006) </a:t>
            </a:r>
          </a:p>
          <a:p>
            <a:r>
              <a:rPr lang="en-US" dirty="0"/>
              <a:t>…</a:t>
            </a:r>
            <a:r>
              <a:rPr lang="en-US" dirty="0">
                <a:solidFill>
                  <a:srgbClr val="FFC000"/>
                </a:solidFill>
              </a:rPr>
              <a:t>causing severe deforestation </a:t>
            </a:r>
            <a:r>
              <a:rPr lang="en-US" dirty="0"/>
              <a:t>(e.g. Singh, et al., 2010) …</a:t>
            </a:r>
            <a:r>
              <a:rPr lang="en-US" dirty="0">
                <a:solidFill>
                  <a:srgbClr val="FFC000"/>
                </a:solidFill>
              </a:rPr>
              <a:t>or habitat degradation </a:t>
            </a:r>
            <a:r>
              <a:rPr lang="en-US" dirty="0"/>
              <a:t>(e.g. </a:t>
            </a:r>
            <a:r>
              <a:rPr lang="en-US" dirty="0" err="1"/>
              <a:t>Ahrends</a:t>
            </a:r>
            <a:r>
              <a:rPr lang="en-US" dirty="0"/>
              <a:t>, et al., 2010; Ryan, et al., 2012). </a:t>
            </a:r>
          </a:p>
          <a:p>
            <a:r>
              <a:rPr lang="en-US" dirty="0"/>
              <a:t>…</a:t>
            </a:r>
            <a:r>
              <a:rPr lang="en-US" dirty="0">
                <a:solidFill>
                  <a:srgbClr val="92D050"/>
                </a:solidFill>
              </a:rPr>
              <a:t>have very limited impact </a:t>
            </a:r>
            <a:r>
              <a:rPr lang="en-US" dirty="0"/>
              <a:t>(e.g. </a:t>
            </a:r>
            <a:r>
              <a:rPr lang="en-US" dirty="0" err="1"/>
              <a:t>Hansfort</a:t>
            </a:r>
            <a:r>
              <a:rPr lang="en-US" dirty="0"/>
              <a:t> &amp; Mertz, 2011) </a:t>
            </a:r>
          </a:p>
          <a:p>
            <a:r>
              <a:rPr lang="en-US" dirty="0"/>
              <a:t>…repeated sampling over a period of 7 years revealed a </a:t>
            </a:r>
            <a:r>
              <a:rPr lang="en-US" dirty="0">
                <a:solidFill>
                  <a:srgbClr val="92D050"/>
                </a:solidFill>
              </a:rPr>
              <a:t>stable supply of wood </a:t>
            </a:r>
            <a:r>
              <a:rPr lang="en-US" dirty="0"/>
              <a:t>from harvesting areas (e.g. </a:t>
            </a:r>
            <a:r>
              <a:rPr lang="en-US" dirty="0" err="1"/>
              <a:t>Swemmer</a:t>
            </a:r>
            <a:r>
              <a:rPr lang="en-US" dirty="0"/>
              <a:t>, 2018)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B9523B-3ED7-43DB-86ED-FA34137A200C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1. Relevance &amp; motivating questions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40BF5EE-474A-4A7C-8737-49FEC2787508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C260A-2A19-41DA-E19B-4192FC90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A606-65CD-3CD8-F77E-C5801EEC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82174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1447800"/>
            <a:ext cx="4985776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In </a:t>
            </a:r>
            <a:r>
              <a:rPr lang="en-US" sz="3200" u="sng" dirty="0">
                <a:solidFill>
                  <a:srgbClr val="92D050"/>
                </a:solidFill>
              </a:rPr>
              <a:t>certain areas</a:t>
            </a:r>
            <a:r>
              <a:rPr lang="en-US" sz="3200" dirty="0">
                <a:solidFill>
                  <a:srgbClr val="92D050"/>
                </a:solidFill>
              </a:rPr>
              <a:t> </a:t>
            </a:r>
            <a:r>
              <a:rPr lang="en-US" sz="3200" dirty="0"/>
              <a:t>and under </a:t>
            </a:r>
            <a:r>
              <a:rPr lang="en-US" sz="3200" u="sng" dirty="0">
                <a:solidFill>
                  <a:srgbClr val="92D050"/>
                </a:solidFill>
              </a:rPr>
              <a:t>certain conditions</a:t>
            </a:r>
            <a:r>
              <a:rPr lang="en-US" sz="3200" dirty="0"/>
              <a:t>, woodfuel exploitation can contribute to </a:t>
            </a:r>
            <a:r>
              <a:rPr lang="en-US" sz="3200" dirty="0">
                <a:solidFill>
                  <a:srgbClr val="FFC000"/>
                </a:solidFill>
              </a:rPr>
              <a:t>deforestation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C000"/>
                </a:solidFill>
              </a:rPr>
              <a:t>forest degradation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might sum up current understanding this way…</a:t>
            </a:r>
          </a:p>
        </p:txBody>
      </p:sp>
      <p:pic>
        <p:nvPicPr>
          <p:cNvPr id="11" name="Picture 10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74" y="1333501"/>
            <a:ext cx="3951566" cy="495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1">
            <a:extLst>
              <a:ext uri="{FF2B5EF4-FFF2-40B4-BE49-F238E27FC236}">
                <a16:creationId xmlns:a16="http://schemas.microsoft.com/office/drawing/2014/main" id="{259FFF23-F996-8551-E00F-3FEFF9703A96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5" name="Conector recto 16">
            <a:extLst>
              <a:ext uri="{FF2B5EF4-FFF2-40B4-BE49-F238E27FC236}">
                <a16:creationId xmlns:a16="http://schemas.microsoft.com/office/drawing/2014/main" id="{540DE7FC-5AF0-363B-D360-2AA77B4BB451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EE4901-085B-B032-70EA-C4A7F2D6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8C55C2-28E5-3E27-7C7F-C42950E1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447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Landscapes, where human-environment interactions occur, are inherently </a:t>
            </a:r>
            <a:r>
              <a:rPr lang="en-US" i="1" dirty="0">
                <a:solidFill>
                  <a:srgbClr val="92D050"/>
                </a:solidFill>
              </a:rPr>
              <a:t>dynamic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BeZero training workshop</a:t>
            </a:r>
            <a:endParaRPr lang="en-US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37B2DE38-EF66-1058-F9FF-08C5BCFD0CD8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2. Background: Basics of </a:t>
            </a:r>
            <a:r>
              <a:rPr lang="en-US" sz="2000" i="1" dirty="0"/>
              <a:t>dynamic</a:t>
            </a:r>
            <a:r>
              <a:rPr lang="en-US" sz="2000" dirty="0"/>
              <a:t> woodfuel mapping</a:t>
            </a:r>
          </a:p>
        </p:txBody>
      </p:sp>
      <p:cxnSp>
        <p:nvCxnSpPr>
          <p:cNvPr id="7" name="Conector recto 7">
            <a:extLst>
              <a:ext uri="{FF2B5EF4-FFF2-40B4-BE49-F238E27FC236}">
                <a16:creationId xmlns:a16="http://schemas.microsoft.com/office/drawing/2014/main" id="{A66824EC-B3CB-90D5-EFF8-7860E387CE71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10">
            <a:extLst>
              <a:ext uri="{FF2B5EF4-FFF2-40B4-BE49-F238E27FC236}">
                <a16:creationId xmlns:a16="http://schemas.microsoft.com/office/drawing/2014/main" id="{67ED3551-118F-29AC-54F5-9CAC9B996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04" y="1627824"/>
            <a:ext cx="11720943" cy="52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55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4A3B-6CA6-4F27-7C19-E219FAE79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BeZero’s</a:t>
            </a:r>
            <a:r>
              <a:rPr lang="en-US" dirty="0">
                <a:solidFill>
                  <a:schemeClr val="tx1"/>
                </a:solidFill>
              </a:rPr>
              <a:t> questions in this presentation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461041A7-3A66-D575-3610-0D5CBB4C8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738780"/>
              </p:ext>
            </p:extLst>
          </p:nvPr>
        </p:nvGraphicFramePr>
        <p:xfrm>
          <a:off x="913795" y="1732449"/>
          <a:ext cx="10353762" cy="405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104A8-7A91-9064-1AE5-96AB226E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8A63B-F143-0695-C1B5-21963A9A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542F36-0CD8-0801-B71A-FF8B2BC879B9}"/>
              </a:ext>
            </a:extLst>
          </p:cNvPr>
          <p:cNvSpPr/>
          <p:nvPr/>
        </p:nvSpPr>
        <p:spPr>
          <a:xfrm>
            <a:off x="753626" y="2069960"/>
            <a:ext cx="10661301" cy="3416440"/>
          </a:xfrm>
          <a:prstGeom prst="rect">
            <a:avLst/>
          </a:prstGeom>
          <a:solidFill>
            <a:schemeClr val="bg1">
              <a:lumMod val="75000"/>
              <a:lumOff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F75B6944-A1CF-0DDF-FF11-F896E1D85C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00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57" y="337727"/>
            <a:ext cx="589984" cy="47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7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9277349" y="0"/>
            <a:ext cx="2686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b="1" dirty="0" err="1">
                <a:solidFill>
                  <a:srgbClr val="FFC000"/>
                </a:solidFill>
              </a:rPr>
              <a:t>Deforestation</a:t>
            </a:r>
            <a:r>
              <a:rPr lang="es-MX" sz="3000" b="1" dirty="0">
                <a:solidFill>
                  <a:srgbClr val="FFC000"/>
                </a:solidFill>
              </a:rPr>
              <a:t> </a:t>
            </a:r>
            <a:r>
              <a:rPr lang="es-MX" sz="3000" b="1" dirty="0" err="1">
                <a:solidFill>
                  <a:srgbClr val="FFC000"/>
                </a:solidFill>
              </a:rPr>
              <a:t>Events</a:t>
            </a:r>
            <a:r>
              <a:rPr lang="es-MX" sz="3000" b="1" dirty="0">
                <a:solidFill>
                  <a:srgbClr val="FFC000"/>
                </a:solidFill>
              </a:rPr>
              <a:t> </a:t>
            </a:r>
          </a:p>
          <a:p>
            <a:r>
              <a:rPr lang="es-MX" sz="3000" b="1" dirty="0">
                <a:solidFill>
                  <a:srgbClr val="FFC000"/>
                </a:solidFill>
              </a:rPr>
              <a:t>2000 -&gt; 2012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806844-877E-DFFE-F363-A7853BC69D96}"/>
              </a:ext>
            </a:extLst>
          </p:cNvPr>
          <p:cNvGrpSpPr/>
          <p:nvPr/>
        </p:nvGrpSpPr>
        <p:grpSpPr>
          <a:xfrm>
            <a:off x="7842231" y="3013364"/>
            <a:ext cx="4349770" cy="3844636"/>
            <a:chOff x="5991225" y="1377313"/>
            <a:chExt cx="6200776" cy="54806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A9A428-D99F-27FE-8128-90C90C7F3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225" y="1377313"/>
              <a:ext cx="6200776" cy="54806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DD5341-4D26-D6F6-A0CE-8751FB259FED}"/>
                </a:ext>
              </a:extLst>
            </p:cNvPr>
            <p:cNvSpPr/>
            <p:nvPr/>
          </p:nvSpPr>
          <p:spPr>
            <a:xfrm>
              <a:off x="7962900" y="3248025"/>
              <a:ext cx="419100" cy="32385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F4A70-5D90-7C78-FC62-F33AC61B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20FFBD-F245-BCA0-D203-5B6388AA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9677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dpi.com/forests/forests-05-01653/article_deploy/html/images/forests-05-01653-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29" y="1215395"/>
            <a:ext cx="7252633" cy="55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.freepik.com/iconos-gratis/estacion-de-satelite-espacial_318-427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78619" y="1471835"/>
            <a:ext cx="1023154" cy="102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5265" y="264980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s-MX" dirty="0" err="1">
                <a:solidFill>
                  <a:srgbClr val="FFC000"/>
                </a:solidFill>
              </a:rPr>
              <a:t>Some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man-made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changes</a:t>
            </a:r>
            <a:r>
              <a:rPr lang="es-MX" dirty="0">
                <a:solidFill>
                  <a:srgbClr val="FFC000"/>
                </a:solidFill>
              </a:rPr>
              <a:t> are </a:t>
            </a:r>
            <a:r>
              <a:rPr lang="es-MX" dirty="0" err="1">
                <a:solidFill>
                  <a:srgbClr val="FFC000"/>
                </a:solidFill>
              </a:rPr>
              <a:t>not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evident</a:t>
            </a:r>
            <a:r>
              <a:rPr lang="es-MX" dirty="0">
                <a:solidFill>
                  <a:srgbClr val="FFC000"/>
                </a:solidFill>
              </a:rPr>
              <a:t> “</a:t>
            </a:r>
            <a:r>
              <a:rPr lang="es-MX" dirty="0" err="1">
                <a:solidFill>
                  <a:srgbClr val="FFC000"/>
                </a:solidFill>
              </a:rPr>
              <a:t>from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above</a:t>
            </a:r>
            <a:r>
              <a:rPr lang="es-MX" dirty="0">
                <a:solidFill>
                  <a:srgbClr val="FFC000"/>
                </a:solidFill>
              </a:rPr>
              <a:t>”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718236" y="6422456"/>
            <a:ext cx="2696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</a:rPr>
              <a:t>Morales, </a:t>
            </a:r>
            <a:r>
              <a:rPr lang="es-MX" sz="1100" dirty="0" err="1">
                <a:solidFill>
                  <a:schemeClr val="bg1"/>
                </a:solidFill>
              </a:rPr>
              <a:t>Skutsch</a:t>
            </a:r>
            <a:r>
              <a:rPr lang="es-MX" sz="1100" dirty="0">
                <a:solidFill>
                  <a:schemeClr val="bg1"/>
                </a:solidFill>
              </a:rPr>
              <a:t>, </a:t>
            </a:r>
            <a:r>
              <a:rPr lang="es-MX" sz="1100" dirty="0" err="1">
                <a:solidFill>
                  <a:schemeClr val="bg1"/>
                </a:solidFill>
              </a:rPr>
              <a:t>Pelaez</a:t>
            </a:r>
            <a:r>
              <a:rPr lang="es-MX" sz="1100" dirty="0">
                <a:solidFill>
                  <a:schemeClr val="bg1"/>
                </a:solidFill>
              </a:rPr>
              <a:t>, </a:t>
            </a:r>
            <a:r>
              <a:rPr lang="es-MX" sz="1100" dirty="0" err="1">
                <a:solidFill>
                  <a:schemeClr val="bg1"/>
                </a:solidFill>
              </a:rPr>
              <a:t>Ghilardi</a:t>
            </a:r>
            <a:r>
              <a:rPr lang="es-MX" sz="1100" dirty="0">
                <a:solidFill>
                  <a:schemeClr val="bg1"/>
                </a:solidFill>
              </a:rPr>
              <a:t>, </a:t>
            </a:r>
            <a:r>
              <a:rPr lang="es-MX" sz="1100" i="1" dirty="0">
                <a:solidFill>
                  <a:schemeClr val="bg1"/>
                </a:solidFill>
              </a:rPr>
              <a:t>et al</a:t>
            </a:r>
            <a:r>
              <a:rPr lang="es-MX" sz="1100" dirty="0">
                <a:solidFill>
                  <a:schemeClr val="bg1"/>
                </a:solidFill>
              </a:rPr>
              <a:t> 2014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D94458-B2E4-5FD3-54CA-802B67DD579E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2. Background: Basics of </a:t>
            </a:r>
            <a:r>
              <a:rPr lang="en-US" sz="2000" i="1" dirty="0"/>
              <a:t>dynamic</a:t>
            </a:r>
            <a:r>
              <a:rPr lang="en-US" sz="2000" dirty="0"/>
              <a:t> woodfuel mapping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02EC9E06-6A00-DADB-5E80-BE27C54D3059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1D0E5-4DF0-BBDF-47F2-45B7600C0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BeZero training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16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E64A3-CA8E-46A2-9460-845C55160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" y="609600"/>
            <a:ext cx="11783291" cy="970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Wood collection is always intermingled with other activities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70B381-F737-4BAB-8B48-A1AE006815C3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2. Background: Basics of </a:t>
            </a:r>
            <a:r>
              <a:rPr lang="en-US" sz="2000" i="1" dirty="0"/>
              <a:t>dynamic</a:t>
            </a:r>
            <a:r>
              <a:rPr lang="en-US" sz="2000" dirty="0"/>
              <a:t> woodfuel mapping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88901B3-9F75-437D-A5E7-D9536D0011A4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404F3920-05AB-48F8-A117-15EF8344398C}"/>
              </a:ext>
            </a:extLst>
          </p:cNvPr>
          <p:cNvSpPr txBox="1">
            <a:spLocks/>
          </p:cNvSpPr>
          <p:nvPr/>
        </p:nvSpPr>
        <p:spPr>
          <a:xfrm>
            <a:off x="7223592" y="5777245"/>
            <a:ext cx="4876344" cy="54488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400" b="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i="1" dirty="0"/>
              <a:t>Peng et al 2020</a:t>
            </a:r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4CC9C6F-9AB9-4F48-8046-7ED287271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0"/>
          <a:stretch/>
        </p:blipFill>
        <p:spPr>
          <a:xfrm>
            <a:off x="4665603" y="1580050"/>
            <a:ext cx="7526397" cy="478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5E60F5-BA41-4068-90BD-19F655AA2529}"/>
              </a:ext>
            </a:extLst>
          </p:cNvPr>
          <p:cNvSpPr txBox="1"/>
          <p:nvPr/>
        </p:nvSpPr>
        <p:spPr>
          <a:xfrm>
            <a:off x="3049571" y="3241977"/>
            <a:ext cx="6099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endParaRPr lang="es-MX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CD34CA5-974B-3904-96A6-4B44729755A4}"/>
              </a:ext>
            </a:extLst>
          </p:cNvPr>
          <p:cNvGrpSpPr/>
          <p:nvPr/>
        </p:nvGrpSpPr>
        <p:grpSpPr>
          <a:xfrm>
            <a:off x="0" y="1776049"/>
            <a:ext cx="4626991" cy="3805197"/>
            <a:chOff x="1981199" y="1424448"/>
            <a:chExt cx="8465127" cy="4812864"/>
          </a:xfrm>
        </p:grpSpPr>
        <p:sp>
          <p:nvSpPr>
            <p:cNvPr id="10" name="15 Elipse">
              <a:extLst>
                <a:ext uri="{FF2B5EF4-FFF2-40B4-BE49-F238E27FC236}">
                  <a16:creationId xmlns:a16="http://schemas.microsoft.com/office/drawing/2014/main" id="{6B7614D6-E513-BDF5-FBFB-F61F9CC3BF83}"/>
                </a:ext>
              </a:extLst>
            </p:cNvPr>
            <p:cNvSpPr/>
            <p:nvPr/>
          </p:nvSpPr>
          <p:spPr>
            <a:xfrm>
              <a:off x="1981199" y="2031938"/>
              <a:ext cx="4471326" cy="2887272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TRADITIONAL FUELWOOD</a:t>
              </a:r>
            </a:p>
          </p:txBody>
        </p:sp>
        <p:sp>
          <p:nvSpPr>
            <p:cNvPr id="11" name="16 Elipse">
              <a:extLst>
                <a:ext uri="{FF2B5EF4-FFF2-40B4-BE49-F238E27FC236}">
                  <a16:creationId xmlns:a16="http://schemas.microsoft.com/office/drawing/2014/main" id="{9FA31FCB-6D94-D98D-D9E9-6F6ECB319562}"/>
                </a:ext>
              </a:extLst>
            </p:cNvPr>
            <p:cNvSpPr/>
            <p:nvPr/>
          </p:nvSpPr>
          <p:spPr>
            <a:xfrm>
              <a:off x="5975000" y="2083212"/>
              <a:ext cx="4471326" cy="2887272"/>
            </a:xfrm>
            <a:prstGeom prst="ellipse">
              <a:avLst/>
            </a:prstGeom>
            <a:solidFill>
              <a:srgbClr val="FFC00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TRADITIONAL CHARCOAL</a:t>
              </a:r>
            </a:p>
          </p:txBody>
        </p:sp>
        <p:sp>
          <p:nvSpPr>
            <p:cNvPr id="14" name="17 Elipse">
              <a:extLst>
                <a:ext uri="{FF2B5EF4-FFF2-40B4-BE49-F238E27FC236}">
                  <a16:creationId xmlns:a16="http://schemas.microsoft.com/office/drawing/2014/main" id="{E3C14BC4-DB9C-4E8E-CA50-BA0301685236}"/>
                </a:ext>
              </a:extLst>
            </p:cNvPr>
            <p:cNvSpPr/>
            <p:nvPr/>
          </p:nvSpPr>
          <p:spPr>
            <a:xfrm>
              <a:off x="4013420" y="1424448"/>
              <a:ext cx="4471325" cy="2887272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SMALL SCALE AGRICULTURE</a:t>
              </a:r>
            </a:p>
          </p:txBody>
        </p:sp>
        <p:sp>
          <p:nvSpPr>
            <p:cNvPr id="15" name="18 Elipse">
              <a:extLst>
                <a:ext uri="{FF2B5EF4-FFF2-40B4-BE49-F238E27FC236}">
                  <a16:creationId xmlns:a16="http://schemas.microsoft.com/office/drawing/2014/main" id="{250B1CDC-BFD2-1895-D083-35971F910CA1}"/>
                </a:ext>
              </a:extLst>
            </p:cNvPr>
            <p:cNvSpPr/>
            <p:nvPr/>
          </p:nvSpPr>
          <p:spPr>
            <a:xfrm>
              <a:off x="5567022" y="3350040"/>
              <a:ext cx="4471326" cy="2887272"/>
            </a:xfrm>
            <a:prstGeom prst="ellipse">
              <a:avLst/>
            </a:prstGeom>
            <a:solidFill>
              <a:srgbClr val="00B05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ALTERED FIRE REGIMES</a:t>
              </a:r>
            </a:p>
          </p:txBody>
        </p:sp>
        <p:sp>
          <p:nvSpPr>
            <p:cNvPr id="17" name="19 Elipse">
              <a:extLst>
                <a:ext uri="{FF2B5EF4-FFF2-40B4-BE49-F238E27FC236}">
                  <a16:creationId xmlns:a16="http://schemas.microsoft.com/office/drawing/2014/main" id="{3E988EC8-38C2-C2C9-BBAE-C5CFB6F1956F}"/>
                </a:ext>
              </a:extLst>
            </p:cNvPr>
            <p:cNvSpPr/>
            <p:nvPr/>
          </p:nvSpPr>
          <p:spPr>
            <a:xfrm>
              <a:off x="2378498" y="3350040"/>
              <a:ext cx="4471326" cy="2887272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EXTENSIVE GRAZING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0FEE5-389D-1ECD-57FF-803A6F81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C19C9-81BC-E863-B3C2-D17F2CD6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8277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16B6DB-E808-47B4-BFA5-F3EE1540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First</a:t>
            </a:r>
            <a:r>
              <a:rPr lang="es-419" dirty="0"/>
              <a:t> </a:t>
            </a:r>
            <a:r>
              <a:rPr lang="es-419" dirty="0" err="1"/>
              <a:t>landscape</a:t>
            </a:r>
            <a:r>
              <a:rPr lang="es-419" dirty="0"/>
              <a:t> </a:t>
            </a:r>
            <a:r>
              <a:rPr lang="es-419" dirty="0" err="1"/>
              <a:t>level</a:t>
            </a:r>
            <a:r>
              <a:rPr lang="es-419" dirty="0"/>
              <a:t> </a:t>
            </a:r>
            <a:r>
              <a:rPr lang="es-419" dirty="0" err="1"/>
              <a:t>studies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97576E-1ECB-4C19-A246-83103233E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err="1"/>
              <a:t>Spatial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89FA87-C243-4580-9BF5-BDE79511D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419" dirty="0"/>
              <a:t>Temporal</a:t>
            </a:r>
            <a:endParaRPr lang="en-U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4DDCB1-C278-427D-8817-08E74899856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7 Marcador de contenido">
            <a:extLst>
              <a:ext uri="{FF2B5EF4-FFF2-40B4-BE49-F238E27FC236}">
                <a16:creationId xmlns:a16="http://schemas.microsoft.com/office/drawing/2014/main" id="{F44478F4-B852-487E-AA23-701F8B3202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38313" y="1766597"/>
            <a:ext cx="3411537" cy="463766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46797F8-CE22-45BE-BA15-38C2FDA4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4267" y="2908252"/>
            <a:ext cx="4633361" cy="2869027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8E63EB8-7FAC-4547-8FEA-079460A8E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266" y="2394057"/>
            <a:ext cx="4633361" cy="54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8 CuadroTexto">
            <a:extLst>
              <a:ext uri="{FF2B5EF4-FFF2-40B4-BE49-F238E27FC236}">
                <a16:creationId xmlns:a16="http://schemas.microsoft.com/office/drawing/2014/main" id="{942E3E95-BA94-4AD7-8AAA-E48C75A17418}"/>
              </a:ext>
            </a:extLst>
          </p:cNvPr>
          <p:cNvSpPr txBox="1"/>
          <p:nvPr/>
        </p:nvSpPr>
        <p:spPr>
          <a:xfrm>
            <a:off x="3444044" y="5850750"/>
            <a:ext cx="2640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Olson, </a:t>
            </a:r>
            <a:r>
              <a:rPr lang="es-MX" sz="1200" i="1" dirty="0"/>
              <a:t>PhD </a:t>
            </a:r>
            <a:r>
              <a:rPr lang="es-MX" sz="1200" i="1" dirty="0" err="1"/>
              <a:t>Thesis</a:t>
            </a:r>
            <a:r>
              <a:rPr lang="es-MX" sz="1200" i="1" dirty="0"/>
              <a:t> Lund </a:t>
            </a:r>
            <a:r>
              <a:rPr lang="es-MX" sz="1200" i="1" dirty="0" err="1"/>
              <a:t>University</a:t>
            </a:r>
            <a:r>
              <a:rPr lang="es-MX" sz="1200" dirty="0"/>
              <a:t> 1985</a:t>
            </a:r>
            <a:endParaRPr lang="en-US" sz="1200" dirty="0"/>
          </a:p>
        </p:txBody>
      </p:sp>
      <p:sp>
        <p:nvSpPr>
          <p:cNvPr id="17" name="9 CuadroTexto">
            <a:extLst>
              <a:ext uri="{FF2B5EF4-FFF2-40B4-BE49-F238E27FC236}">
                <a16:creationId xmlns:a16="http://schemas.microsoft.com/office/drawing/2014/main" id="{51E82AC7-A220-4A52-8667-A95A8DB33498}"/>
              </a:ext>
            </a:extLst>
          </p:cNvPr>
          <p:cNvSpPr txBox="1"/>
          <p:nvPr/>
        </p:nvSpPr>
        <p:spPr>
          <a:xfrm>
            <a:off x="8814062" y="5819914"/>
            <a:ext cx="2527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/>
              <a:t>Hofstad</a:t>
            </a:r>
            <a:r>
              <a:rPr lang="es-MX" sz="1200" dirty="0"/>
              <a:t>, </a:t>
            </a:r>
            <a:r>
              <a:rPr lang="es-MX" sz="1200" i="1" dirty="0"/>
              <a:t>J. </a:t>
            </a:r>
            <a:r>
              <a:rPr lang="es-MX" sz="1200" i="1" dirty="0" err="1"/>
              <a:t>Environ</a:t>
            </a:r>
            <a:r>
              <a:rPr lang="es-MX" sz="1200" i="1" dirty="0"/>
              <a:t>. Econ. </a:t>
            </a:r>
            <a:r>
              <a:rPr lang="es-MX" sz="1200" i="1" dirty="0" err="1"/>
              <a:t>Manag</a:t>
            </a:r>
            <a:r>
              <a:rPr lang="es-MX" sz="1200" i="1" dirty="0"/>
              <a:t> </a:t>
            </a:r>
            <a:r>
              <a:rPr lang="es-MX" sz="1200" dirty="0"/>
              <a:t>1997</a:t>
            </a:r>
            <a:endParaRPr lang="en-US" sz="12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B160BDE-4B63-4E71-BF37-8D870F8BF60E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2. Background: Basics of </a:t>
            </a:r>
            <a:r>
              <a:rPr lang="en-US" sz="2000" i="1" dirty="0"/>
              <a:t>dynamic</a:t>
            </a:r>
            <a:r>
              <a:rPr lang="en-US" sz="2000" dirty="0"/>
              <a:t> woodfuel mapping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BE237C5-5739-4FE3-B7C9-F651004C0209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87696-8879-9EFB-9504-75EC29DA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56DC3B-823B-33A9-F703-2A16124D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175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magen2">
            <a:extLst>
              <a:ext uri="{FF2B5EF4-FFF2-40B4-BE49-F238E27FC236}">
                <a16:creationId xmlns:a16="http://schemas.microsoft.com/office/drawing/2014/main" id="{2A3FD628-926D-4899-8277-2D357518C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603" y="256167"/>
            <a:ext cx="9150896" cy="586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0C81A1F-458C-42A4-B785-D75436DB2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1623" y="6015613"/>
            <a:ext cx="26323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/>
          <a:p>
            <a:pPr marL="542925" indent="-542925" algn="r"/>
            <a:r>
              <a:rPr lang="es-MX" sz="1200" dirty="0">
                <a:latin typeface="+mj-lt"/>
              </a:rPr>
              <a:t>FAO, 1981; </a:t>
            </a:r>
            <a:r>
              <a:rPr lang="es-MX" sz="1200" dirty="0" err="1">
                <a:latin typeface="+mj-lt"/>
              </a:rPr>
              <a:t>Drigo</a:t>
            </a:r>
            <a:r>
              <a:rPr lang="es-MX" sz="1200" dirty="0">
                <a:latin typeface="+mj-lt"/>
              </a:rPr>
              <a:t> 2006; </a:t>
            </a:r>
            <a:r>
              <a:rPr lang="es-MX" sz="1200" dirty="0" err="1">
                <a:latin typeface="+mj-lt"/>
              </a:rPr>
              <a:t>Ghilardi</a:t>
            </a:r>
            <a:r>
              <a:rPr lang="es-MX" sz="1200" dirty="0">
                <a:latin typeface="+mj-lt"/>
              </a:rPr>
              <a:t> 2007.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A72F4DCB-1300-41D5-8A1B-B05B5D14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083" y="2098416"/>
            <a:ext cx="1533473" cy="190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DD059F1C-8FDC-48A8-86AD-AF1C766A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7748" y="2274189"/>
            <a:ext cx="1008112" cy="11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FPI">
            <a:extLst>
              <a:ext uri="{FF2B5EF4-FFF2-40B4-BE49-F238E27FC236}">
                <a16:creationId xmlns:a16="http://schemas.microsoft.com/office/drawing/2014/main" id="{B43E2E41-8EB2-419E-8C86-EE0FD573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011" y="2026408"/>
            <a:ext cx="1368152" cy="10261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19">
            <a:extLst>
              <a:ext uri="{FF2B5EF4-FFF2-40B4-BE49-F238E27FC236}">
                <a16:creationId xmlns:a16="http://schemas.microsoft.com/office/drawing/2014/main" id="{29A8CD98-AAE3-447B-8F89-65321AFD14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5099" y="3138529"/>
          <a:ext cx="2448272" cy="1700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8019698" imgH="5676796" progId="AcroExch.Document.7">
                  <p:embed/>
                </p:oleObj>
              </mc:Choice>
              <mc:Fallback>
                <p:oleObj name="Acrobat Document" r:id="rId6" imgW="8019698" imgH="5676796" progId="AcroExch.Document.7">
                  <p:embed/>
                  <p:pic>
                    <p:nvPicPr>
                      <p:cNvPr id="12" name="Object 19">
                        <a:extLst>
                          <a:ext uri="{FF2B5EF4-FFF2-40B4-BE49-F238E27FC236}">
                            <a16:creationId xmlns:a16="http://schemas.microsoft.com/office/drawing/2014/main" id="{29A8CD98-AAE3-447B-8F89-65321AFD1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54"/>
                      <a:stretch>
                        <a:fillRect/>
                      </a:stretch>
                    </p:blipFill>
                    <p:spPr bwMode="auto">
                      <a:xfrm>
                        <a:off x="2305099" y="3138529"/>
                        <a:ext cx="2448272" cy="1700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915F7-72B0-B041-F7A6-B18493C9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1FEE89-1A81-F9CC-0194-029CE077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89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BB6B5-4A42-44B2-AAB7-EB7762C9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a recent global assessment (circa 2009)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87B29B5-ED96-468B-9582-A9442E3D6CFC}"/>
              </a:ext>
            </a:extLst>
          </p:cNvPr>
          <p:cNvSpPr txBox="1"/>
          <p:nvPr/>
        </p:nvSpPr>
        <p:spPr>
          <a:xfrm>
            <a:off x="8486799" y="5998652"/>
            <a:ext cx="3761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Bailis</a:t>
            </a:r>
            <a:r>
              <a:rPr lang="en-US" sz="1200" dirty="0"/>
              <a:t>, </a:t>
            </a:r>
            <a:r>
              <a:rPr lang="en-US" sz="1200" dirty="0" err="1"/>
              <a:t>Drigo</a:t>
            </a:r>
            <a:r>
              <a:rPr lang="en-US" sz="1200" dirty="0"/>
              <a:t>, </a:t>
            </a:r>
            <a:r>
              <a:rPr lang="en-US" sz="1200" dirty="0" err="1"/>
              <a:t>Ghilardi</a:t>
            </a:r>
            <a:r>
              <a:rPr lang="en-US" sz="1200" dirty="0"/>
              <a:t>, </a:t>
            </a:r>
            <a:r>
              <a:rPr lang="en-US" sz="1200" dirty="0" err="1"/>
              <a:t>Masera</a:t>
            </a:r>
            <a:r>
              <a:rPr lang="en-US" sz="1200" dirty="0"/>
              <a:t>, </a:t>
            </a:r>
            <a:r>
              <a:rPr lang="en-US" sz="1200" i="1" dirty="0"/>
              <a:t>Nature Climate Change </a:t>
            </a:r>
            <a:r>
              <a:rPr lang="en-US" sz="1200" dirty="0"/>
              <a:t>2015.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EB319954-75E6-49B0-B685-95FB78A76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11" y="1700691"/>
            <a:ext cx="11907129" cy="4297961"/>
          </a:xfrm>
          <a:prstGeom prst="rect">
            <a:avLst/>
          </a:prstGeom>
          <a:solidFill>
            <a:schemeClr val="tx1"/>
          </a:solidFill>
          <a:effectLst>
            <a:outerShdw blurRad="38100" sx="102000" sy="102000" algn="ctr" rotWithShape="0">
              <a:schemeClr val="tx1"/>
            </a:outerShdw>
          </a:effectLst>
        </p:spPr>
      </p:pic>
      <p:sp>
        <p:nvSpPr>
          <p:cNvPr id="11" name="Rectángulo 5">
            <a:extLst>
              <a:ext uri="{FF2B5EF4-FFF2-40B4-BE49-F238E27FC236}">
                <a16:creationId xmlns:a16="http://schemas.microsoft.com/office/drawing/2014/main" id="{9365F9C6-4A41-4E66-A0D2-26900033DCB2}"/>
              </a:ext>
            </a:extLst>
          </p:cNvPr>
          <p:cNvSpPr/>
          <p:nvPr/>
        </p:nvSpPr>
        <p:spPr>
          <a:xfrm>
            <a:off x="581406" y="1700691"/>
            <a:ext cx="7763100" cy="454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</a:pPr>
            <a:r>
              <a:rPr lang="es-ES" sz="2400" b="1" dirty="0">
                <a:solidFill>
                  <a:srgbClr val="CC0000"/>
                </a:solidFill>
                <a:cs typeface="Rockwell"/>
              </a:rPr>
              <a:t>fNRB = NRB ÷ </a:t>
            </a:r>
            <a:r>
              <a:rPr lang="es-ES" sz="2400" b="1" dirty="0" err="1">
                <a:solidFill>
                  <a:srgbClr val="CC0000"/>
                </a:solidFill>
                <a:cs typeface="Rockwell"/>
              </a:rPr>
              <a:t>Consumption</a:t>
            </a:r>
            <a:endParaRPr lang="es-ES" sz="2400" b="1" dirty="0">
              <a:solidFill>
                <a:srgbClr val="CC0000"/>
              </a:solidFill>
              <a:cs typeface="Rockwell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A543DB7-A997-468C-826E-DFD4D3CD6383}"/>
              </a:ext>
            </a:extLst>
          </p:cNvPr>
          <p:cNvSpPr/>
          <p:nvPr/>
        </p:nvSpPr>
        <p:spPr>
          <a:xfrm>
            <a:off x="3472543" y="5362812"/>
            <a:ext cx="6161314" cy="6358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D7D44860-46C6-4F57-AE0A-7A366C49EFB0}"/>
              </a:ext>
            </a:extLst>
          </p:cNvPr>
          <p:cNvSpPr/>
          <p:nvPr/>
        </p:nvSpPr>
        <p:spPr>
          <a:xfrm>
            <a:off x="3486888" y="4726969"/>
            <a:ext cx="6146969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lnSpc>
                <a:spcPct val="10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altLang="en-US" sz="2000" b="1" dirty="0">
                <a:solidFill>
                  <a:srgbClr val="C00000"/>
                </a:solidFill>
                <a:cs typeface="Rockwell"/>
              </a:rPr>
              <a:t>Global fNRB ~30%</a:t>
            </a:r>
          </a:p>
          <a:p>
            <a:pPr marL="176213" indent="-176213">
              <a:lnSpc>
                <a:spcPct val="10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altLang="en-US" sz="2000" b="1" dirty="0">
                <a:solidFill>
                  <a:srgbClr val="C00000"/>
                </a:solidFill>
                <a:cs typeface="Rockwell"/>
              </a:rPr>
              <a:t>Net emissions are 1.0-1.2 GtCO</a:t>
            </a:r>
            <a:r>
              <a:rPr lang="en-US" altLang="en-US" sz="2000" b="1" baseline="-25000" dirty="0">
                <a:solidFill>
                  <a:srgbClr val="C00000"/>
                </a:solidFill>
                <a:cs typeface="Rockwell"/>
              </a:rPr>
              <a:t>2</a:t>
            </a:r>
            <a:r>
              <a:rPr lang="en-US" altLang="en-US" sz="2000" b="1" dirty="0">
                <a:solidFill>
                  <a:srgbClr val="C00000"/>
                </a:solidFill>
                <a:cs typeface="Rockwell"/>
              </a:rPr>
              <a:t>e </a:t>
            </a:r>
          </a:p>
          <a:p>
            <a:pPr marL="176213" indent="-176213">
              <a:lnSpc>
                <a:spcPct val="10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en-US" altLang="en-US" sz="2000" b="1" dirty="0">
                <a:solidFill>
                  <a:srgbClr val="C00000"/>
                </a:solidFill>
                <a:cs typeface="Rockwell"/>
              </a:rPr>
              <a:t>Hotspots: fNRB ~50% in E Africa, S Asia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D0D945-9803-4A3C-9E04-DDACEFB40F1A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2. Background: Basics of </a:t>
            </a:r>
            <a:r>
              <a:rPr lang="en-US" sz="2000" i="1" dirty="0"/>
              <a:t>dynamic</a:t>
            </a:r>
            <a:r>
              <a:rPr lang="en-US" sz="2000" dirty="0"/>
              <a:t> woodfuel mapping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C2B4214-0AEA-4650-9EBF-A994AB4AD470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0B3851F7-BDBE-4737-9F5F-7CE78BAE98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216451"/>
            <a:ext cx="6039438" cy="3380120"/>
          </a:xfrm>
          <a:prstGeom prst="rect">
            <a:avLst/>
          </a:prstGeom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65415-2231-FA1D-D3A1-29DB1BE6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7B87F4-37E5-84E1-191D-95E3F842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786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BB6B5-4A42-44B2-AAB7-EB7762C9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developers have assumed </a:t>
            </a:r>
            <a:r>
              <a:rPr lang="en-US" dirty="0" err="1"/>
              <a:t>fNRB</a:t>
            </a:r>
            <a:r>
              <a:rPr lang="en-US" dirty="0"/>
              <a:t> is very high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87B29B5-ED96-468B-9582-A9442E3D6CFC}"/>
              </a:ext>
            </a:extLst>
          </p:cNvPr>
          <p:cNvSpPr txBox="1"/>
          <p:nvPr/>
        </p:nvSpPr>
        <p:spPr>
          <a:xfrm>
            <a:off x="9398796" y="5772992"/>
            <a:ext cx="20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Bailis, Wang et al, 2017</a:t>
            </a:r>
            <a:r>
              <a:rPr lang="en-US" sz="1200" i="1" dirty="0"/>
              <a:t> </a:t>
            </a:r>
            <a:r>
              <a:rPr lang="en-US" sz="1200" dirty="0"/>
              <a:t>2015.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D0D945-9803-4A3C-9E04-DDACEFB40F1A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2. Background: Basics of </a:t>
            </a:r>
            <a:r>
              <a:rPr lang="en-US" sz="2000" i="1" dirty="0"/>
              <a:t>dynamic</a:t>
            </a:r>
            <a:r>
              <a:rPr lang="en-US" sz="2000" dirty="0"/>
              <a:t> woodfuel mapping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C2B4214-0AEA-4650-9EBF-A994AB4AD470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4">
            <a:extLst>
              <a:ext uri="{FF2B5EF4-FFF2-40B4-BE49-F238E27FC236}">
                <a16:creationId xmlns:a16="http://schemas.microsoft.com/office/drawing/2014/main" id="{EAE24F67-49AC-40D7-B405-8BB04071AF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241" y="1447934"/>
            <a:ext cx="10319947" cy="4362051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16EFF72-6589-40EF-86F4-D17B66FABB50}"/>
              </a:ext>
            </a:extLst>
          </p:cNvPr>
          <p:cNvSpPr txBox="1">
            <a:spLocks/>
          </p:cNvSpPr>
          <p:nvPr/>
        </p:nvSpPr>
        <p:spPr>
          <a:xfrm>
            <a:off x="913795" y="5762106"/>
            <a:ext cx="8712967" cy="60786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sz="2800" kern="1200">
                <a:solidFill>
                  <a:srgbClr val="005374"/>
                </a:solidFill>
                <a:latin typeface="Rockwell"/>
                <a:ea typeface="+mn-ea"/>
                <a:cs typeface="Rockwel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Rockwell"/>
                <a:ea typeface="+mn-ea"/>
                <a:cs typeface="Rockwel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Rockwell"/>
                <a:ea typeface="+mn-ea"/>
                <a:cs typeface="Rockwel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Rockwell"/>
                <a:ea typeface="+mn-ea"/>
                <a:cs typeface="Rockwel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Rockwell"/>
                <a:ea typeface="+mn-ea"/>
                <a:cs typeface="Rockwel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Global median fNRB of 287 cookstove projects is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nearly 90%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CF5FD-B830-91C7-A28C-2A83CF57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758F8-8A87-BB96-C0FB-4FC6A692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0552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4572" y="1162274"/>
            <a:ext cx="5390752" cy="4164531"/>
          </a:xfrm>
        </p:spPr>
        <p:txBody>
          <a:bodyPr>
            <a:normAutofit/>
          </a:bodyPr>
          <a:lstStyle/>
          <a:p>
            <a:r>
              <a:rPr lang="en-US" dirty="0"/>
              <a:t>How to include </a:t>
            </a:r>
            <a:r>
              <a:rPr lang="en-US" i="1" dirty="0">
                <a:solidFill>
                  <a:srgbClr val="FFFF00"/>
                </a:solidFill>
              </a:rPr>
              <a:t>spatial dynamics </a:t>
            </a:r>
            <a:r>
              <a:rPr lang="en-US" dirty="0"/>
              <a:t>in </a:t>
            </a:r>
            <a:r>
              <a:rPr lang="en-US" dirty="0" err="1"/>
              <a:t>woodfuel</a:t>
            </a:r>
            <a:r>
              <a:rPr lang="en-US" dirty="0"/>
              <a:t> supply-demand analyses?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54CDDE-FA4A-4758-8C6B-472E42746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9933" y="153518"/>
            <a:ext cx="4687495" cy="618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7 CuadroTexto">
            <a:extLst>
              <a:ext uri="{FF2B5EF4-FFF2-40B4-BE49-F238E27FC236}">
                <a16:creationId xmlns:a16="http://schemas.microsoft.com/office/drawing/2014/main" id="{262C32B3-D99E-4D29-B704-A6C27EB0EF6E}"/>
              </a:ext>
            </a:extLst>
          </p:cNvPr>
          <p:cNvSpPr txBox="1"/>
          <p:nvPr/>
        </p:nvSpPr>
        <p:spPr>
          <a:xfrm>
            <a:off x="9623222" y="6335562"/>
            <a:ext cx="17815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1200" dirty="0"/>
              <a:t>Constanza &amp; </a:t>
            </a:r>
            <a:r>
              <a:rPr lang="es-MX" sz="1200" dirty="0" err="1"/>
              <a:t>Voinov</a:t>
            </a:r>
            <a:r>
              <a:rPr lang="es-MX" sz="1200" dirty="0"/>
              <a:t> 2004</a:t>
            </a:r>
            <a:endParaRPr lang="en-US" sz="1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B0B5F-D73B-1CED-4142-57704C9F8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BeZero training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2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solidFill>
                  <a:srgbClr val="FFC000"/>
                </a:solidFill>
              </a:rPr>
              <a:t>Way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fewer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attemps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have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FFC000"/>
                </a:solidFill>
              </a:rPr>
              <a:t>been</a:t>
            </a:r>
            <a:r>
              <a:rPr lang="es-MX" dirty="0">
                <a:solidFill>
                  <a:srgbClr val="FFC000"/>
                </a:solidFill>
              </a:rPr>
              <a:t> </a:t>
            </a:r>
            <a:r>
              <a:rPr lang="es-MX" dirty="0" err="1">
                <a:solidFill>
                  <a:srgbClr val="92D050"/>
                </a:solidFill>
              </a:rPr>
              <a:t>spatio</a:t>
            </a:r>
            <a:r>
              <a:rPr lang="es-MX" dirty="0">
                <a:solidFill>
                  <a:srgbClr val="92D050"/>
                </a:solidFill>
              </a:rPr>
              <a:t>-temporal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611" y="1455205"/>
            <a:ext cx="6641646" cy="288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D5697-977F-55D4-CE2D-9B547807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564" y="3769252"/>
            <a:ext cx="6487886" cy="301739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1D842-840C-5991-3B8C-B2350E4B9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BeZero training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74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EE3C-4A3D-110D-E3E7-E442A09E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6" y="609600"/>
            <a:ext cx="11575473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Spatial and temporal scales can affect simulations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2E6FF-A560-0D65-5609-58DD12E81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131" y="1716406"/>
            <a:ext cx="10353762" cy="4058751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Spatial and temporal scale affects the frequency and intensity by which raster cells are harvested.</a:t>
            </a:r>
          </a:p>
          <a:p>
            <a:r>
              <a:rPr lang="en-US" dirty="0">
                <a:solidFill>
                  <a:srgbClr val="92D050"/>
                </a:solidFill>
              </a:rPr>
              <a:t>And this has implication on the modeled response of the vegetation to the disturb.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0DCDF-9FB6-7BC5-8461-8CF93CE5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0E14-8BC8-C3D9-53E4-30B342C6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2760411"/>
            <a:ext cx="838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errar llave"/>
          <p:cNvSpPr/>
          <p:nvPr/>
        </p:nvSpPr>
        <p:spPr>
          <a:xfrm rot="5400000">
            <a:off x="1194864" y="4967965"/>
            <a:ext cx="374073" cy="97451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2 Cerrar llave"/>
          <p:cNvSpPr/>
          <p:nvPr/>
        </p:nvSpPr>
        <p:spPr>
          <a:xfrm rot="5400000">
            <a:off x="2217718" y="4967965"/>
            <a:ext cx="374073" cy="97451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23 Cerrar llave"/>
          <p:cNvSpPr/>
          <p:nvPr/>
        </p:nvSpPr>
        <p:spPr>
          <a:xfrm rot="5400000">
            <a:off x="3233801" y="4972544"/>
            <a:ext cx="374073" cy="97451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4 Cerrar llave"/>
          <p:cNvSpPr/>
          <p:nvPr/>
        </p:nvSpPr>
        <p:spPr>
          <a:xfrm rot="5400000">
            <a:off x="4236029" y="4972545"/>
            <a:ext cx="374073" cy="97451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1192584" y="567471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t1</a:t>
            </a:r>
            <a:endParaRPr lang="en-US" dirty="0"/>
          </a:p>
        </p:txBody>
      </p:sp>
      <p:sp>
        <p:nvSpPr>
          <p:cNvPr id="26" name="25 CuadroTexto"/>
          <p:cNvSpPr txBox="1"/>
          <p:nvPr/>
        </p:nvSpPr>
        <p:spPr>
          <a:xfrm>
            <a:off x="2215438" y="5642261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t2</a:t>
            </a:r>
            <a:endParaRPr lang="en-U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3231521" y="567471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t3</a:t>
            </a:r>
            <a:endParaRPr lang="en-US" dirty="0"/>
          </a:p>
        </p:txBody>
      </p:sp>
      <p:sp>
        <p:nvSpPr>
          <p:cNvPr id="28" name="27 CuadroTexto"/>
          <p:cNvSpPr txBox="1"/>
          <p:nvPr/>
        </p:nvSpPr>
        <p:spPr>
          <a:xfrm>
            <a:off x="4233749" y="562840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t4</a:t>
            </a:r>
            <a:endParaRPr lang="en-US" dirty="0"/>
          </a:p>
        </p:txBody>
      </p:sp>
      <p:cxnSp>
        <p:nvCxnSpPr>
          <p:cNvPr id="30" name="29 Conector recto de flecha"/>
          <p:cNvCxnSpPr/>
          <p:nvPr/>
        </p:nvCxnSpPr>
        <p:spPr>
          <a:xfrm flipV="1">
            <a:off x="1028700" y="442306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V="1">
            <a:off x="1289569" y="442306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1638315" y="440920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1901560" y="442305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flipV="1">
            <a:off x="2289500" y="440920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flipV="1">
            <a:off x="2815990" y="436763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flipV="1">
            <a:off x="2954535" y="440919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 flipV="1">
            <a:off x="3120795" y="442305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V="1">
            <a:off x="3259345" y="446461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flipV="1">
            <a:off x="3674995" y="446461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V="1">
            <a:off x="3397895" y="447847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flipV="1">
            <a:off x="4021370" y="446461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flipV="1">
            <a:off x="4187630" y="445076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 flipV="1">
            <a:off x="4353890" y="449232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V="1">
            <a:off x="4520145" y="450617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V="1">
            <a:off x="4797245" y="454774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4686405" y="4492324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flipV="1">
            <a:off x="4741825" y="4533889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48 Conector recto de flecha"/>
          <p:cNvCxnSpPr/>
          <p:nvPr/>
        </p:nvCxnSpPr>
        <p:spPr>
          <a:xfrm flipV="1">
            <a:off x="1296405" y="3866178"/>
            <a:ext cx="0" cy="30480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 de flecha"/>
          <p:cNvCxnSpPr/>
          <p:nvPr/>
        </p:nvCxnSpPr>
        <p:spPr>
          <a:xfrm flipV="1">
            <a:off x="2404753" y="3866178"/>
            <a:ext cx="0" cy="30480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 de flecha"/>
          <p:cNvCxnSpPr/>
          <p:nvPr/>
        </p:nvCxnSpPr>
        <p:spPr>
          <a:xfrm flipV="1">
            <a:off x="3384040" y="3808054"/>
            <a:ext cx="0" cy="30480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flipV="1">
            <a:off x="4616847" y="3683364"/>
            <a:ext cx="0" cy="304800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49 CuadroTexto"/>
          <p:cNvSpPr txBox="1"/>
          <p:nvPr/>
        </p:nvSpPr>
        <p:spPr>
          <a:xfrm>
            <a:off x="5710456" y="5412239"/>
            <a:ext cx="321171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/>
              <a:t>Fine temporal </a:t>
            </a:r>
            <a:r>
              <a:rPr lang="es-MX" sz="2500" dirty="0" err="1"/>
              <a:t>resolution</a:t>
            </a:r>
            <a:endParaRPr lang="en-US" sz="2500" dirty="0"/>
          </a:p>
        </p:txBody>
      </p:sp>
      <p:sp>
        <p:nvSpPr>
          <p:cNvPr id="55" name="54 CuadroTexto"/>
          <p:cNvSpPr txBox="1"/>
          <p:nvPr/>
        </p:nvSpPr>
        <p:spPr>
          <a:xfrm>
            <a:off x="5198879" y="6218154"/>
            <a:ext cx="36372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500" dirty="0" err="1"/>
              <a:t>Coarser</a:t>
            </a:r>
            <a:r>
              <a:rPr lang="es-MX" sz="2500" dirty="0"/>
              <a:t> temporal </a:t>
            </a:r>
            <a:r>
              <a:rPr lang="es-MX" sz="2500" dirty="0" err="1"/>
              <a:t>resolution</a:t>
            </a:r>
            <a:endParaRPr lang="en-US" sz="2500" dirty="0"/>
          </a:p>
        </p:txBody>
      </p:sp>
      <p:cxnSp>
        <p:nvCxnSpPr>
          <p:cNvPr id="56" name="55 Conector recto de flecha"/>
          <p:cNvCxnSpPr/>
          <p:nvPr/>
        </p:nvCxnSpPr>
        <p:spPr>
          <a:xfrm flipH="1" flipV="1">
            <a:off x="7006939" y="5115791"/>
            <a:ext cx="468192" cy="365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 de flecha"/>
          <p:cNvCxnSpPr/>
          <p:nvPr/>
        </p:nvCxnSpPr>
        <p:spPr>
          <a:xfrm flipH="1" flipV="1">
            <a:off x="4910324" y="5642262"/>
            <a:ext cx="634958" cy="6036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6" descr="http://www.vermessungsseiten.de/gis/vector_ras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974" y="2775849"/>
            <a:ext cx="3159765" cy="3488380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10" grpId="0"/>
      <p:bldP spid="26" grpId="0"/>
      <p:bldP spid="27" grpId="0"/>
      <p:bldP spid="28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5918-4C93-6E7A-EB5C-3CD3747BC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11F8C-6691-553E-62A6-D2F263FD3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731851"/>
          </a:xfrm>
        </p:spPr>
        <p:txBody>
          <a:bodyPr>
            <a:normAutofit/>
          </a:bodyPr>
          <a:lstStyle/>
          <a:p>
            <a:pPr marL="551250" indent="-514350">
              <a:buFont typeface="+mj-lt"/>
              <a:buAutoNum type="arabicPeriod"/>
            </a:pPr>
            <a:r>
              <a:rPr lang="en-US" sz="2800" dirty="0"/>
              <a:t>Relevance &amp; motivating questions</a:t>
            </a:r>
          </a:p>
          <a:p>
            <a:pPr marL="551250" indent="-514350">
              <a:buFont typeface="+mj-lt"/>
              <a:buAutoNum type="arabicPeriod"/>
            </a:pPr>
            <a:r>
              <a:rPr lang="en-US" sz="2800" dirty="0"/>
              <a:t>Background: Basics of dynamic woodfuel mapping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A720-73E6-831B-48F6-D1534F41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BC79D-7524-D657-5057-69B49C4DC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dirty="0" err="1"/>
              <a:t>BeZero</a:t>
            </a:r>
            <a:r>
              <a:rPr lang="es-MX" dirty="0"/>
              <a:t> training workshop</a:t>
            </a:r>
          </a:p>
        </p:txBody>
      </p:sp>
    </p:spTree>
    <p:extLst>
      <p:ext uri="{BB962C8B-B14F-4D97-AF65-F5344CB8AC3E}">
        <p14:creationId xmlns:p14="http://schemas.microsoft.com/office/powerpoint/2010/main" val="111261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96721-95F6-AC5B-E807-BD7101169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7296049-8CA8-7CB6-B83D-943AA94C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81" y="124375"/>
            <a:ext cx="10353762" cy="970450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rgbClr val="FFC000"/>
                </a:solidFill>
              </a:rPr>
              <a:t>MoFuSS: </a:t>
            </a:r>
            <a:r>
              <a:rPr lang="es-MX" b="1" dirty="0" err="1">
                <a:solidFill>
                  <a:srgbClr val="FFC000"/>
                </a:solidFill>
              </a:rPr>
              <a:t>year</a:t>
            </a:r>
            <a:r>
              <a:rPr lang="es-MX" b="1" dirty="0">
                <a:solidFill>
                  <a:srgbClr val="FFC000"/>
                </a:solidFill>
              </a:rPr>
              <a:t> </a:t>
            </a:r>
            <a:r>
              <a:rPr lang="es-MX" b="1" dirty="0" err="1">
                <a:solidFill>
                  <a:srgbClr val="FFC000"/>
                </a:solidFill>
              </a:rPr>
              <a:t>or</a:t>
            </a:r>
            <a:r>
              <a:rPr lang="es-MX" b="1" dirty="0">
                <a:solidFill>
                  <a:srgbClr val="FFC000"/>
                </a:solidFill>
              </a:rPr>
              <a:t> </a:t>
            </a:r>
            <a:r>
              <a:rPr lang="es-MX" b="1" dirty="0" err="1">
                <a:solidFill>
                  <a:srgbClr val="FFC000"/>
                </a:solidFill>
              </a:rPr>
              <a:t>week</a:t>
            </a:r>
            <a:r>
              <a:rPr lang="es-MX" b="1" dirty="0">
                <a:solidFill>
                  <a:srgbClr val="FFC000"/>
                </a:solidFill>
              </a:rPr>
              <a:t> / 1km </a:t>
            </a:r>
            <a:r>
              <a:rPr lang="es-MX" b="1" dirty="0" err="1">
                <a:solidFill>
                  <a:srgbClr val="FFC000"/>
                </a:solidFill>
              </a:rPr>
              <a:t>or</a:t>
            </a:r>
            <a:r>
              <a:rPr lang="es-MX" b="1" dirty="0">
                <a:solidFill>
                  <a:srgbClr val="FFC000"/>
                </a:solidFill>
              </a:rPr>
              <a:t> 100m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B54677B-029A-D6E2-BC2F-40B56DA16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BeZero training workshop</a:t>
            </a:r>
            <a:endParaRPr lang="en-US" dirty="0"/>
          </a:p>
        </p:txBody>
      </p:sp>
      <p:pic>
        <p:nvPicPr>
          <p:cNvPr id="6" name="5 Imagen">
            <a:extLst>
              <a:ext uri="{FF2B5EF4-FFF2-40B4-BE49-F238E27FC236}">
                <a16:creationId xmlns:a16="http://schemas.microsoft.com/office/drawing/2014/main" id="{1A897775-289F-5ABD-478C-371159D41D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4" r="33013" b="18669"/>
          <a:stretch/>
        </p:blipFill>
        <p:spPr>
          <a:xfrm>
            <a:off x="1529889" y="1209304"/>
            <a:ext cx="4923472" cy="5572497"/>
          </a:xfrm>
          <a:prstGeom prst="rect">
            <a:avLst/>
          </a:prstGeom>
        </p:spPr>
      </p:pic>
      <p:sp>
        <p:nvSpPr>
          <p:cNvPr id="7" name="6 CuadroTexto">
            <a:extLst>
              <a:ext uri="{FF2B5EF4-FFF2-40B4-BE49-F238E27FC236}">
                <a16:creationId xmlns:a16="http://schemas.microsoft.com/office/drawing/2014/main" id="{03F8AAE8-2161-DA56-4A59-D894B0E2F09F}"/>
              </a:ext>
            </a:extLst>
          </p:cNvPr>
          <p:cNvSpPr txBox="1"/>
          <p:nvPr/>
        </p:nvSpPr>
        <p:spPr>
          <a:xfrm>
            <a:off x="-382669" y="1135679"/>
            <a:ext cx="1839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dirty="0" err="1"/>
              <a:t>Example</a:t>
            </a:r>
            <a:r>
              <a:rPr lang="es-MX" sz="2000" dirty="0"/>
              <a:t> of </a:t>
            </a:r>
            <a:r>
              <a:rPr lang="es-MX" sz="2000" i="1" dirty="0"/>
              <a:t>response of </a:t>
            </a:r>
            <a:r>
              <a:rPr lang="es-MX" sz="2000" i="1" dirty="0" err="1"/>
              <a:t>vegetation</a:t>
            </a:r>
            <a:r>
              <a:rPr lang="es-MX" sz="2000" dirty="0"/>
              <a:t> to </a:t>
            </a:r>
            <a:r>
              <a:rPr lang="es-MX" sz="2000" dirty="0" err="1"/>
              <a:t>fuelwood</a:t>
            </a:r>
            <a:r>
              <a:rPr lang="es-MX" sz="2000" dirty="0"/>
              <a:t> </a:t>
            </a:r>
            <a:r>
              <a:rPr lang="es-MX" sz="2000" dirty="0" err="1"/>
              <a:t>extracion</a:t>
            </a:r>
            <a:r>
              <a:rPr lang="es-MX" sz="2000" dirty="0"/>
              <a:t> at </a:t>
            </a:r>
            <a:r>
              <a:rPr lang="es-MX" sz="2000" b="1" dirty="0">
                <a:solidFill>
                  <a:srgbClr val="FF0000"/>
                </a:solidFill>
              </a:rPr>
              <a:t>pixel </a:t>
            </a:r>
            <a:r>
              <a:rPr lang="es-MX" sz="2000" b="1" dirty="0" err="1">
                <a:solidFill>
                  <a:srgbClr val="FF0000"/>
                </a:solidFill>
              </a:rPr>
              <a:t>level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7 Imagen">
            <a:extLst>
              <a:ext uri="{FF2B5EF4-FFF2-40B4-BE49-F238E27FC236}">
                <a16:creationId xmlns:a16="http://schemas.microsoft.com/office/drawing/2014/main" id="{8BA6D98C-0CF5-579A-AAFC-23D4536F5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365" b="3947"/>
          <a:stretch/>
        </p:blipFill>
        <p:spPr>
          <a:xfrm>
            <a:off x="6648370" y="1209304"/>
            <a:ext cx="3860800" cy="5604500"/>
          </a:xfrm>
          <a:prstGeom prst="rect">
            <a:avLst/>
          </a:prstGeom>
        </p:spPr>
      </p:pic>
      <p:sp>
        <p:nvSpPr>
          <p:cNvPr id="4" name="6 CuadroTexto">
            <a:extLst>
              <a:ext uri="{FF2B5EF4-FFF2-40B4-BE49-F238E27FC236}">
                <a16:creationId xmlns:a16="http://schemas.microsoft.com/office/drawing/2014/main" id="{7AE3201F-5E3F-10D1-C7A4-BA94991332EE}"/>
              </a:ext>
            </a:extLst>
          </p:cNvPr>
          <p:cNvSpPr txBox="1"/>
          <p:nvPr/>
        </p:nvSpPr>
        <p:spPr>
          <a:xfrm>
            <a:off x="10511994" y="1135679"/>
            <a:ext cx="1680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/>
              <a:t>Example</a:t>
            </a:r>
            <a:r>
              <a:rPr lang="es-MX" sz="2000" dirty="0"/>
              <a:t> of </a:t>
            </a:r>
            <a:r>
              <a:rPr lang="es-MX" sz="2000" i="1" dirty="0"/>
              <a:t>response of </a:t>
            </a:r>
            <a:r>
              <a:rPr lang="es-MX" sz="2000" i="1" dirty="0" err="1"/>
              <a:t>vegetation</a:t>
            </a:r>
            <a:r>
              <a:rPr lang="es-MX" sz="2000" dirty="0"/>
              <a:t> to </a:t>
            </a:r>
            <a:r>
              <a:rPr lang="es-MX" sz="2000" dirty="0" err="1"/>
              <a:t>fuelwood</a:t>
            </a:r>
            <a:r>
              <a:rPr lang="es-MX" sz="2000" dirty="0"/>
              <a:t> </a:t>
            </a:r>
            <a:r>
              <a:rPr lang="es-MX" sz="2000" dirty="0" err="1"/>
              <a:t>extracion</a:t>
            </a:r>
            <a:r>
              <a:rPr lang="es-MX" sz="2000" dirty="0"/>
              <a:t> at </a:t>
            </a:r>
            <a:r>
              <a:rPr lang="es-MX" sz="2000" b="1" dirty="0" err="1">
                <a:solidFill>
                  <a:srgbClr val="FF0000"/>
                </a:solidFill>
              </a:rPr>
              <a:t>landscape</a:t>
            </a:r>
            <a:r>
              <a:rPr lang="es-MX" sz="2000" b="1" dirty="0">
                <a:solidFill>
                  <a:srgbClr val="FF0000"/>
                </a:solidFill>
              </a:rPr>
              <a:t> </a:t>
            </a:r>
            <a:r>
              <a:rPr lang="es-MX" sz="2000" b="1" dirty="0" err="1">
                <a:solidFill>
                  <a:srgbClr val="FF0000"/>
                </a:solidFill>
              </a:rPr>
              <a:t>level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40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owth_Harvest_Ani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684" y="0"/>
            <a:ext cx="10820400" cy="63119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3214F-8566-87AD-D027-ABB5A642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9B8CB-CD5D-87E8-7921-0910C5D63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52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7DEF211-06F2-42FE-B389-7194AA6D5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424"/>
          <a:stretch/>
        </p:blipFill>
        <p:spPr>
          <a:xfrm>
            <a:off x="77607" y="59318"/>
            <a:ext cx="2326723" cy="179719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7B77EA-D41E-4176-A9AB-44E573219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05" y="0"/>
            <a:ext cx="4352838" cy="202442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99E2189D-5CD9-40AB-9703-4ADBF825B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850" y="4778546"/>
            <a:ext cx="4250728" cy="19797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3668BBF2-1B8A-4C64-92EF-67B859DD0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293" y="4934694"/>
            <a:ext cx="4546444" cy="170326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AE698C-C269-4AA3-9F09-DEDDE9813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949911"/>
              </p:ext>
            </p:extLst>
          </p:nvPr>
        </p:nvGraphicFramePr>
        <p:xfrm>
          <a:off x="838200" y="106222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9E286B4-97A8-426E-AA32-51D5D5B4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" y="4925616"/>
            <a:ext cx="1200237" cy="1712338"/>
          </a:xfrm>
          <a:prstGeom prst="rect">
            <a:avLst/>
          </a:prstGeom>
          <a:noFill/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6002B9D-763E-4677-A4CC-2BEAFDB6F7A9}"/>
              </a:ext>
            </a:extLst>
          </p:cNvPr>
          <p:cNvCxnSpPr>
            <a:cxnSpLocks/>
            <a:endCxn id="1026" idx="0"/>
          </p:cNvCxnSpPr>
          <p:nvPr/>
        </p:nvCxnSpPr>
        <p:spPr>
          <a:xfrm rot="10800000" flipV="1">
            <a:off x="650087" y="4008582"/>
            <a:ext cx="1548168" cy="917034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230D5549-0586-4620-A77D-5F8742EEA7DE}"/>
              </a:ext>
            </a:extLst>
          </p:cNvPr>
          <p:cNvSpPr txBox="1"/>
          <p:nvPr/>
        </p:nvSpPr>
        <p:spPr>
          <a:xfrm>
            <a:off x="-48356" y="6602471"/>
            <a:ext cx="1202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err="1"/>
              <a:t>Drigo</a:t>
            </a:r>
            <a:r>
              <a:rPr lang="es-MX" sz="1200" dirty="0"/>
              <a:t> et al 2002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3EADE3F-555F-41A6-A086-271F8487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345" y="171684"/>
            <a:ext cx="5525655" cy="535709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>
                <a:solidFill>
                  <a:schemeClr val="tx1"/>
                </a:solidFill>
              </a:rPr>
              <a:t>A History of Woodfuel Supply-Demand Modeling (1979–2025)</a:t>
            </a:r>
            <a:endParaRPr lang="es-MX" sz="3200" i="1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1449416-120B-4DEC-9156-49016BA68F37}"/>
              </a:ext>
            </a:extLst>
          </p:cNvPr>
          <p:cNvCxnSpPr>
            <a:cxnSpLocks/>
          </p:cNvCxnSpPr>
          <p:nvPr/>
        </p:nvCxnSpPr>
        <p:spPr>
          <a:xfrm>
            <a:off x="3021190" y="4423614"/>
            <a:ext cx="0" cy="4307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or: Elbow 80">
            <a:extLst>
              <a:ext uri="{FF2B5EF4-FFF2-40B4-BE49-F238E27FC236}">
                <a16:creationId xmlns:a16="http://schemas.microsoft.com/office/drawing/2014/main" id="{7B906E70-7C23-40AD-BA27-7BF3F7DE54F8}"/>
              </a:ext>
            </a:extLst>
          </p:cNvPr>
          <p:cNvCxnSpPr>
            <a:cxnSpLocks/>
          </p:cNvCxnSpPr>
          <p:nvPr/>
        </p:nvCxnSpPr>
        <p:spPr>
          <a:xfrm>
            <a:off x="7017858" y="4086974"/>
            <a:ext cx="823815" cy="471864"/>
          </a:xfrm>
          <a:prstGeom prst="bentConnector3">
            <a:avLst>
              <a:gd name="adj1" fmla="val 100453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sad face">
            <a:extLst>
              <a:ext uri="{FF2B5EF4-FFF2-40B4-BE49-F238E27FC236}">
                <a16:creationId xmlns:a16="http://schemas.microsoft.com/office/drawing/2014/main" id="{BA4C3EE3-5120-4797-9D72-0750BB1A2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41" y="1387615"/>
            <a:ext cx="302003" cy="3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A6578-E6EB-49A4-A1EF-DE9F26D2EE2E}"/>
              </a:ext>
            </a:extLst>
          </p:cNvPr>
          <p:cNvSpPr txBox="1"/>
          <p:nvPr/>
        </p:nvSpPr>
        <p:spPr>
          <a:xfrm>
            <a:off x="801941" y="57427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1985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BA8AB0-A5FA-B6B4-C913-C7729791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49743-46BB-7D24-8024-1E60B000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7849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A1AA-DEC9-42F0-8E50-65301A44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Woodfuels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6368E7-9CAC-4852-9FF5-7C947A517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err="1"/>
              <a:t>Fuelwood</a:t>
            </a:r>
            <a:r>
              <a:rPr lang="es-419" dirty="0"/>
              <a:t> </a:t>
            </a:r>
            <a:r>
              <a:rPr lang="es-419" dirty="0" err="1"/>
              <a:t>or</a:t>
            </a:r>
            <a:r>
              <a:rPr lang="es-419" dirty="0"/>
              <a:t> </a:t>
            </a:r>
            <a:r>
              <a:rPr lang="es-419" dirty="0" err="1"/>
              <a:t>Firewood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26B801-8B40-4F78-9B67-52BF5248B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419" dirty="0" err="1"/>
              <a:t>Charcoal</a:t>
            </a:r>
            <a:endParaRPr lang="en-US" dirty="0"/>
          </a:p>
        </p:txBody>
      </p:sp>
      <p:pic>
        <p:nvPicPr>
          <p:cNvPr id="10" name="Picture 31">
            <a:extLst>
              <a:ext uri="{FF2B5EF4-FFF2-40B4-BE49-F238E27FC236}">
                <a16:creationId xmlns:a16="http://schemas.microsoft.com/office/drawing/2014/main" id="{EB61D42E-97E1-4A74-9D1C-A69F6FF02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152" y="2379663"/>
            <a:ext cx="2487859" cy="34115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  <a:softEdge rad="12700"/>
          </a:effectLst>
        </p:spPr>
      </p:pic>
      <p:pic>
        <p:nvPicPr>
          <p:cNvPr id="11" name="Picture 34">
            <a:extLst>
              <a:ext uri="{FF2B5EF4-FFF2-40B4-BE49-F238E27FC236}">
                <a16:creationId xmlns:a16="http://schemas.microsoft.com/office/drawing/2014/main" id="{35B45C4C-9077-4C1B-93C9-D7EB17589B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005" y="2379663"/>
            <a:ext cx="4548716" cy="34115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  <a:softEdge rad="12700"/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0A9AB75-EFFB-4505-91FE-A0AD214F3EA1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1738EBD-A6DB-4EC4-83FF-47CBC805CD16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EB9BB-C33E-6916-A3B8-E9EA267C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214A1-F1D2-6D8F-8BD6-2598522D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000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A1AA-DEC9-42F0-8E50-65301A44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Two</a:t>
            </a:r>
            <a:r>
              <a:rPr lang="es-419" dirty="0"/>
              <a:t> </a:t>
            </a:r>
            <a:r>
              <a:rPr lang="es-419" dirty="0" err="1"/>
              <a:t>worlds</a:t>
            </a:r>
            <a:r>
              <a:rPr lang="es-419" dirty="0"/>
              <a:t> </a:t>
            </a:r>
            <a:r>
              <a:rPr lang="es-419" dirty="0" err="1"/>
              <a:t>of</a:t>
            </a:r>
            <a:r>
              <a:rPr lang="es-419" dirty="0"/>
              <a:t> </a:t>
            </a:r>
            <a:r>
              <a:rPr lang="es-419" dirty="0" err="1"/>
              <a:t>solid</a:t>
            </a:r>
            <a:r>
              <a:rPr lang="es-419" dirty="0"/>
              <a:t> </a:t>
            </a:r>
            <a:r>
              <a:rPr lang="es-419" dirty="0" err="1"/>
              <a:t>biomass</a:t>
            </a:r>
            <a:r>
              <a:rPr lang="es-419" dirty="0"/>
              <a:t> </a:t>
            </a:r>
            <a:r>
              <a:rPr lang="es-419" dirty="0" err="1"/>
              <a:t>energy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6368E7-9CAC-4852-9FF5-7C947A517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err="1"/>
              <a:t>Traditional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26B801-8B40-4F78-9B67-52BF5248B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419" dirty="0"/>
              <a:t>Modern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A9AB75-EFFB-4505-91FE-A0AD214F3EA1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1738EBD-A6DB-4EC4-83FF-47CBC805CD16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bosques">
            <a:extLst>
              <a:ext uri="{FF2B5EF4-FFF2-40B4-BE49-F238E27FC236}">
                <a16:creationId xmlns:a16="http://schemas.microsoft.com/office/drawing/2014/main" id="{28C88BD2-4F37-44CA-A357-3EA6E9A3E2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558" y="2350149"/>
            <a:ext cx="2664183" cy="203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Colecta de encino en burro Ajuno 2006">
            <a:extLst>
              <a:ext uri="{FF2B5EF4-FFF2-40B4-BE49-F238E27FC236}">
                <a16:creationId xmlns:a16="http://schemas.microsoft.com/office/drawing/2014/main" id="{FE0E9A91-1545-417D-8D6A-E17E8A813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070" y="2350149"/>
            <a:ext cx="1677985" cy="217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D98F9CB6-C2BA-4292-AB64-257926CB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558" y="4385739"/>
            <a:ext cx="232251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 descr="P1090941">
            <a:extLst>
              <a:ext uri="{FF2B5EF4-FFF2-40B4-BE49-F238E27FC236}">
                <a16:creationId xmlns:a16="http://schemas.microsoft.com/office/drawing/2014/main" id="{06FB67F0-9C99-49C9-886D-8B2BA638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071" y="4379912"/>
            <a:ext cx="1701924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Metsxtyxkone">
            <a:extLst>
              <a:ext uri="{FF2B5EF4-FFF2-40B4-BE49-F238E27FC236}">
                <a16:creationId xmlns:a16="http://schemas.microsoft.com/office/drawing/2014/main" id="{AD34321C-B38B-42DF-AD9C-C04DFDF5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77" y="2355161"/>
            <a:ext cx="1665581" cy="197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B6E386A0-7800-4187-AD95-4EE0329817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98839" y="2355161"/>
          <a:ext cx="2349938" cy="2056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4761905" imgH="3057143" progId="MSPhotoEd.3">
                  <p:embed/>
                </p:oleObj>
              </mc:Choice>
              <mc:Fallback>
                <p:oleObj name="Photo Editor Photo" r:id="rId8" imgW="4761905" imgH="3057143" progId="MSPhotoEd.3">
                  <p:embed/>
                  <p:pic>
                    <p:nvPicPr>
                      <p:cNvPr id="25" name="Object 2">
                        <a:extLst>
                          <a:ext uri="{FF2B5EF4-FFF2-40B4-BE49-F238E27FC236}">
                            <a16:creationId xmlns:a16="http://schemas.microsoft.com/office/drawing/2014/main" id="{B6E386A0-7800-4187-AD95-4EE0329817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8839" y="2355161"/>
                        <a:ext cx="2349938" cy="2056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5" descr="wood%20pellets1">
            <a:extLst>
              <a:ext uri="{FF2B5EF4-FFF2-40B4-BE49-F238E27FC236}">
                <a16:creationId xmlns:a16="http://schemas.microsoft.com/office/drawing/2014/main" id="{F97F7433-D518-4DFA-B1C1-35BAADFF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1349" y="4332777"/>
            <a:ext cx="1693009" cy="146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3E2ECC8-87F8-4AB3-B99E-977BBB40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861" y="4332777"/>
            <a:ext cx="2337534" cy="14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F2ED-DBE4-503E-C716-D1FA767B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FB34E-1329-5E4E-4B66-CE363A9D1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2174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0D2B4-BFE1-41C4-A051-B8EDFB6F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Two</a:t>
            </a:r>
            <a:r>
              <a:rPr lang="es-419" dirty="0"/>
              <a:t> </a:t>
            </a:r>
            <a:r>
              <a:rPr lang="es-419" dirty="0" err="1"/>
              <a:t>worlds</a:t>
            </a:r>
            <a:r>
              <a:rPr lang="es-419" dirty="0"/>
              <a:t> </a:t>
            </a:r>
            <a:r>
              <a:rPr lang="es-419" dirty="0" err="1"/>
              <a:t>of</a:t>
            </a:r>
            <a:r>
              <a:rPr lang="es-419" dirty="0"/>
              <a:t> </a:t>
            </a:r>
            <a:r>
              <a:rPr lang="es-419" dirty="0" err="1"/>
              <a:t>solid</a:t>
            </a:r>
            <a:r>
              <a:rPr lang="es-419" dirty="0"/>
              <a:t> </a:t>
            </a:r>
            <a:r>
              <a:rPr lang="es-419" dirty="0" err="1"/>
              <a:t>biomass</a:t>
            </a:r>
            <a:r>
              <a:rPr lang="es-419" dirty="0"/>
              <a:t> </a:t>
            </a:r>
            <a:r>
              <a:rPr lang="es-419" dirty="0" err="1"/>
              <a:t>energy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30F5FC-D1B7-4995-8AB4-C9542EDA9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 err="1"/>
              <a:t>Traditional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B774FD-803F-4794-B66B-E22FF8848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419" dirty="0"/>
              <a:t>Modern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366D392-5D5E-4B73-933F-AB44A2903750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80AD81-87DD-4E96-BE52-A9214528960A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FUELWOOD CRISIS">
            <a:hlinkClick r:id="" action="ppaction://media"/>
            <a:extLst>
              <a:ext uri="{FF2B5EF4-FFF2-40B4-BE49-F238E27FC236}">
                <a16:creationId xmlns:a16="http://schemas.microsoft.com/office/drawing/2014/main" id="{C366AF0A-516B-422C-98D6-8D32EF6C950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988" y="2379663"/>
            <a:ext cx="4548187" cy="3411537"/>
          </a:xfrm>
        </p:spPr>
      </p:pic>
      <p:pic>
        <p:nvPicPr>
          <p:cNvPr id="20" name="Amazing tree processing machine">
            <a:hlinkClick r:id="" action="ppaction://media"/>
            <a:extLst>
              <a:ext uri="{FF2B5EF4-FFF2-40B4-BE49-F238E27FC236}">
                <a16:creationId xmlns:a16="http://schemas.microsoft.com/office/drawing/2014/main" id="{546EC3BE-15DD-40D4-99E5-A598DA27F0B9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475" y="2379663"/>
            <a:ext cx="4548188" cy="34115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F94CE-79CE-269F-40F0-8EB267FA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45B65-2401-8940-EAAE-E484835A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61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81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A1AA-DEC9-42F0-8E50-65301A44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err="1"/>
              <a:t>Traditional</a:t>
            </a:r>
            <a:r>
              <a:rPr lang="es-419" dirty="0"/>
              <a:t> </a:t>
            </a:r>
            <a:r>
              <a:rPr lang="es-419" dirty="0" err="1"/>
              <a:t>charcoal</a:t>
            </a:r>
            <a:r>
              <a:rPr lang="es-419" dirty="0"/>
              <a:t> </a:t>
            </a:r>
            <a:r>
              <a:rPr lang="es-419" dirty="0" err="1"/>
              <a:t>making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6368E7-9CAC-4852-9FF5-7C947A517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Siena, 16th century</a:t>
            </a:r>
            <a:endParaRPr lang="en-U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26B801-8B40-4F78-9B67-52BF5248B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419" dirty="0" err="1"/>
              <a:t>Mexico</a:t>
            </a:r>
            <a:r>
              <a:rPr lang="es-419" dirty="0"/>
              <a:t>, 2019</a:t>
            </a:r>
            <a:endParaRPr lang="en-U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0A9AB75-EFFB-4505-91FE-A0AD214F3EA1}"/>
              </a:ext>
            </a:extLst>
          </p:cNvPr>
          <p:cNvSpPr txBox="1"/>
          <p:nvPr/>
        </p:nvSpPr>
        <p:spPr>
          <a:xfrm>
            <a:off x="5467546" y="28575"/>
            <a:ext cx="6667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2000" dirty="0"/>
              <a:t>1. </a:t>
            </a:r>
            <a:r>
              <a:rPr lang="es-419" sz="2000" dirty="0" err="1"/>
              <a:t>Relevance</a:t>
            </a:r>
            <a:r>
              <a:rPr lang="es-419" sz="2000" dirty="0"/>
              <a:t> &amp; </a:t>
            </a:r>
            <a:r>
              <a:rPr lang="es-419" sz="2000" dirty="0" err="1"/>
              <a:t>motivating</a:t>
            </a:r>
            <a:r>
              <a:rPr lang="es-419" sz="2000" dirty="0"/>
              <a:t> </a:t>
            </a:r>
            <a:r>
              <a:rPr lang="es-419" sz="2000" dirty="0" err="1"/>
              <a:t>questions</a:t>
            </a:r>
            <a:endParaRPr lang="en-US" sz="2000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41738EBD-A6DB-4EC4-83FF-47CBC805CD16}"/>
              </a:ext>
            </a:extLst>
          </p:cNvPr>
          <p:cNvCxnSpPr>
            <a:cxnSpLocks/>
          </p:cNvCxnSpPr>
          <p:nvPr/>
        </p:nvCxnSpPr>
        <p:spPr>
          <a:xfrm>
            <a:off x="5571242" y="433633"/>
            <a:ext cx="6485641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7">
            <a:extLst>
              <a:ext uri="{FF2B5EF4-FFF2-40B4-BE49-F238E27FC236}">
                <a16:creationId xmlns:a16="http://schemas.microsoft.com/office/drawing/2014/main" id="{A68063EF-0224-434B-B1A4-C91D36016E9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2228" y="2487131"/>
            <a:ext cx="1597264" cy="325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 Imagen">
            <a:extLst>
              <a:ext uri="{FF2B5EF4-FFF2-40B4-BE49-F238E27FC236}">
                <a16:creationId xmlns:a16="http://schemas.microsoft.com/office/drawing/2014/main" id="{A9FB8209-BEA9-4D06-9CC3-B4C378D2B5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6700" y="3315399"/>
            <a:ext cx="3253792" cy="1597263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89120283-29F0-4EE0-9254-FA7BF5126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9492" y="2487128"/>
            <a:ext cx="1597263" cy="325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Marcador de contenido 24">
            <a:extLst>
              <a:ext uri="{FF2B5EF4-FFF2-40B4-BE49-F238E27FC236}">
                <a16:creationId xmlns:a16="http://schemas.microsoft.com/office/drawing/2014/main" id="{011EBFED-7318-416E-B7C0-909D524A83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06475" y="2487133"/>
            <a:ext cx="4875213" cy="325378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FD0D3B0-4E1B-413E-AB54-69D5224CD4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8034">
            <a:off x="-48897" y="4198029"/>
            <a:ext cx="1568308" cy="2560494"/>
          </a:xfrm>
          <a:prstGeom prst="roundRect">
            <a:avLst>
              <a:gd name="adj" fmla="val 6854"/>
            </a:avLst>
          </a:prstGeom>
          <a:ln>
            <a:noFill/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438AF0F8-0A18-4118-A78A-4CAECD08555E}"/>
              </a:ext>
            </a:extLst>
          </p:cNvPr>
          <p:cNvSpPr txBox="1">
            <a:spLocks/>
          </p:cNvSpPr>
          <p:nvPr/>
        </p:nvSpPr>
        <p:spPr>
          <a:xfrm>
            <a:off x="1530994" y="6099362"/>
            <a:ext cx="4876344" cy="54488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400" b="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b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i="1" dirty="0"/>
              <a:t>De la Pirotechnia</a:t>
            </a:r>
            <a:r>
              <a:rPr lang="it-IT" dirty="0"/>
              <a:t>, Vanoccio Biringuccio, 1540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4D614-1DF9-4BF7-0701-09E0C34E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D465E-E34F-5636-2D2A-0DED76E6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46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aph of energy consumption&#10;&#10;AI-generated content may be incorrect.">
            <a:extLst>
              <a:ext uri="{FF2B5EF4-FFF2-40B4-BE49-F238E27FC236}">
                <a16:creationId xmlns:a16="http://schemas.microsoft.com/office/drawing/2014/main" id="{BD0B9F60-BEF3-2739-BEE0-989EA95CF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35" y="-5773"/>
            <a:ext cx="8440081" cy="686377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F761F-2210-C6B7-2775-70CEC319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D28B6-DC76-7E35-4324-EF79C020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6977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93A223-C35B-E5D4-045F-962D1014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/>
              <a:t>11/02/2025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0D3EF-DAD4-2165-8920-9923C84C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BeZero training workshop</a:t>
            </a:r>
            <a:endParaRPr lang="es-MX" dirty="0"/>
          </a:p>
        </p:txBody>
      </p:sp>
      <p:pic>
        <p:nvPicPr>
          <p:cNvPr id="5" name="Picture 4" descr="A graph of energy consumption&#10;&#10;AI-generated content may be incorrect.">
            <a:extLst>
              <a:ext uri="{FF2B5EF4-FFF2-40B4-BE49-F238E27FC236}">
                <a16:creationId xmlns:a16="http://schemas.microsoft.com/office/drawing/2014/main" id="{E6B21775-FDBF-F8F0-0FF6-985EEAD0A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08" y="0"/>
            <a:ext cx="8432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6354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119C853B-DC95-441B-A252-0180BA021938}" vid="{6F75C149-C499-4BD6-8BCF-83DD156E968D}"/>
    </a:ext>
  </a:extLst>
</a:theme>
</file>

<file path=ppt/theme/theme3.xml><?xml version="1.0" encoding="utf-8"?>
<a:theme xmlns:a="http://schemas.openxmlformats.org/drawingml/2006/main" name="Pizarra">
  <a:themeElements>
    <a:clrScheme name="Pizarr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ersonalizado 1">
      <a:majorFont>
        <a:latin typeface="Abadi Extra Light"/>
        <a:ea typeface=""/>
        <a:cs typeface=""/>
      </a:majorFont>
      <a:minorFont>
        <a:latin typeface="Abadi Extra Light"/>
        <a:ea typeface=""/>
        <a:cs typeface="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9407</TotalTime>
  <Words>1209</Words>
  <Application>Microsoft Office PowerPoint</Application>
  <PresentationFormat>Widescreen</PresentationFormat>
  <Paragraphs>222</Paragraphs>
  <Slides>32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Abadi Extra Light</vt:lpstr>
      <vt:lpstr>Arial</vt:lpstr>
      <vt:lpstr>Calibri</vt:lpstr>
      <vt:lpstr>Calibri Light</vt:lpstr>
      <vt:lpstr>Ink Free</vt:lpstr>
      <vt:lpstr>Rockwell</vt:lpstr>
      <vt:lpstr>Wingdings</vt:lpstr>
      <vt:lpstr>Wingdings 2</vt:lpstr>
      <vt:lpstr>HDOfficeLightV0</vt:lpstr>
      <vt:lpstr>Tema1</vt:lpstr>
      <vt:lpstr>Pizarra</vt:lpstr>
      <vt:lpstr>Photo Editor Photo</vt:lpstr>
      <vt:lpstr>Acrobat Document</vt:lpstr>
      <vt:lpstr>Understanding the Basics:  Woodfuel Supply and Demand Dynamics Capacity Building Workshop for BeZero</vt:lpstr>
      <vt:lpstr>BeZero’s questions in this presentation</vt:lpstr>
      <vt:lpstr>Outline</vt:lpstr>
      <vt:lpstr>Woodfuels</vt:lpstr>
      <vt:lpstr>Two worlds of solid biomass energy</vt:lpstr>
      <vt:lpstr>Two worlds of solid biomass energy</vt:lpstr>
      <vt:lpstr>Traditional charcoal making</vt:lpstr>
      <vt:lpstr>PowerPoint Presentation</vt:lpstr>
      <vt:lpstr>PowerPoint Presentation</vt:lpstr>
      <vt:lpstr>PowerPoint Presentation</vt:lpstr>
      <vt:lpstr>How many people use/depend on traditional woodfuels?</vt:lpstr>
      <vt:lpstr>Traditional woodfuel consumption in 2009</vt:lpstr>
      <vt:lpstr>What are the socio-environmental impacts?</vt:lpstr>
      <vt:lpstr>“…in terms of biomass” – due to  an emphasis in climate change over local environment and health</vt:lpstr>
      <vt:lpstr>“…in terms of biomass” – due to  an emphasis in climate change over local environment and health</vt:lpstr>
      <vt:lpstr>Motivating questions</vt:lpstr>
      <vt:lpstr>Woodfuel’s impacts, …a selection of old references</vt:lpstr>
      <vt:lpstr>We might sum up current understanding this way…</vt:lpstr>
      <vt:lpstr>Landscapes, where human-environment interactions occur, are inherently dynamic</vt:lpstr>
      <vt:lpstr>PowerPoint Presentation</vt:lpstr>
      <vt:lpstr>Some man-made changes are not evident “from above”</vt:lpstr>
      <vt:lpstr>Wood collection is always intermingled with other activities</vt:lpstr>
      <vt:lpstr>First landscape level studies</vt:lpstr>
      <vt:lpstr>PowerPoint Presentation</vt:lpstr>
      <vt:lpstr>Results of a recent global assessment (circa 2009)</vt:lpstr>
      <vt:lpstr>Project developers have assumed fNRB is very high</vt:lpstr>
      <vt:lpstr>How to include spatial dynamics in woodfuel supply-demand analyses?</vt:lpstr>
      <vt:lpstr>Way fewer attemps have been spatio-temporal</vt:lpstr>
      <vt:lpstr>Spatial and temporal scales can affect simulations outcomes</vt:lpstr>
      <vt:lpstr>MoFuSS: year or week / 1km or 100m</vt:lpstr>
      <vt:lpstr>PowerPoint Presentation</vt:lpstr>
      <vt:lpstr>A History of Woodfuel Supply-Demand Modeling (1979–2025)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harvest of wood for firewood and charcoal: A driver of environmental degradation?</dc:title>
  <dc:creator>ADRIAN GHILARDI</dc:creator>
  <cp:lastModifiedBy>ADRIAN GHILARDI</cp:lastModifiedBy>
  <cp:revision>203</cp:revision>
  <dcterms:created xsi:type="dcterms:W3CDTF">2019-11-27T14:38:36Z</dcterms:created>
  <dcterms:modified xsi:type="dcterms:W3CDTF">2025-02-11T08:24:07Z</dcterms:modified>
</cp:coreProperties>
</file>