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35"/>
  </p:notesMasterIdLst>
  <p:handoutMasterIdLst>
    <p:handoutMasterId r:id="rId36"/>
  </p:handoutMasterIdLst>
  <p:sldIdLst>
    <p:sldId id="267" r:id="rId5"/>
    <p:sldId id="294" r:id="rId6"/>
    <p:sldId id="2997" r:id="rId7"/>
    <p:sldId id="2623" r:id="rId8"/>
    <p:sldId id="596" r:id="rId9"/>
    <p:sldId id="283" r:id="rId10"/>
    <p:sldId id="583" r:id="rId11"/>
    <p:sldId id="582" r:id="rId12"/>
    <p:sldId id="593" r:id="rId13"/>
    <p:sldId id="586" r:id="rId14"/>
    <p:sldId id="585" r:id="rId15"/>
    <p:sldId id="3006" r:id="rId16"/>
    <p:sldId id="3008" r:id="rId17"/>
    <p:sldId id="3009" r:id="rId18"/>
    <p:sldId id="3012" r:id="rId19"/>
    <p:sldId id="3011" r:id="rId20"/>
    <p:sldId id="266" r:id="rId21"/>
    <p:sldId id="3010" r:id="rId22"/>
    <p:sldId id="268" r:id="rId23"/>
    <p:sldId id="269" r:id="rId24"/>
    <p:sldId id="270" r:id="rId25"/>
    <p:sldId id="300" r:id="rId26"/>
    <p:sldId id="299" r:id="rId27"/>
    <p:sldId id="2995" r:id="rId28"/>
    <p:sldId id="3001" r:id="rId29"/>
    <p:sldId id="2991" r:id="rId30"/>
    <p:sldId id="2992" r:id="rId31"/>
    <p:sldId id="2993" r:id="rId32"/>
    <p:sldId id="295"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5"/>
    <p:restoredTop sz="86742"/>
  </p:normalViewPr>
  <p:slideViewPr>
    <p:cSldViewPr snapToGrid="0" snapToObjects="1">
      <p:cViewPr varScale="1">
        <p:scale>
          <a:sx n="131" d="100"/>
          <a:sy n="131" d="100"/>
        </p:scale>
        <p:origin x="1320" y="1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1" d="100"/>
          <a:sy n="121" d="100"/>
        </p:scale>
        <p:origin x="50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bbailis/Library/CloudStorage/Dropbox/Data_Random/Stoner_2022_data/A_LMIC_Estimates_2050_R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bbailis/Library/CloudStorage/GoogleDrive-bailis.rob@gmail.com/.shortcut-targets-by-id/1QKWYD4_nSGjtGDQt_UnDNq2YkuCk2vqc/FundingProposals_MoFuSS_2023-2025/UNFCCC_Oct2022/Rob_messing_around/AGB_tool_outputs_Jan202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robbailis/Library/CloudStorage/GoogleDrive-bailis.rob@gmail.com/.shortcut-targets-by-id/1QKWYD4_nSGjtGDQt_UnDNq2YkuCk2vqc/FundingProposals_MoFuSS_2023-2025/UNFCCC_Oct2022/Rob_messing_around/AGB_tool_outputs_Jan202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02668416447938E-2"/>
          <c:y val="6.0919398845999014E-2"/>
          <c:w val="0.61983291703606158"/>
          <c:h val="0.83660956300040257"/>
        </c:manualLayout>
      </c:layout>
      <c:barChart>
        <c:barDir val="col"/>
        <c:grouping val="stacked"/>
        <c:varyColors val="0"/>
        <c:ser>
          <c:idx val="0"/>
          <c:order val="0"/>
          <c:tx>
            <c:strRef>
              <c:f>Population!$L$113</c:f>
              <c:strCache>
                <c:ptCount val="1"/>
                <c:pt idx="0">
                  <c:v>Asia</c:v>
                </c:pt>
              </c:strCache>
            </c:strRef>
          </c:tx>
          <c:spPr>
            <a:solidFill>
              <a:schemeClr val="accent2"/>
            </a:solidFill>
            <a:ln>
              <a:noFill/>
            </a:ln>
            <a:effectLst/>
          </c:spPr>
          <c:invertIfNegative val="0"/>
          <c:cat>
            <c:numRef>
              <c:f>Population!$M$112:$N$112</c:f>
              <c:numCache>
                <c:formatCode>General</c:formatCode>
                <c:ptCount val="2"/>
                <c:pt idx="0">
                  <c:v>2020</c:v>
                </c:pt>
                <c:pt idx="1">
                  <c:v>2050</c:v>
                </c:pt>
              </c:numCache>
            </c:numRef>
          </c:cat>
          <c:val>
            <c:numRef>
              <c:f>Population!$M$113:$N$113</c:f>
              <c:numCache>
                <c:formatCode>0</c:formatCode>
                <c:ptCount val="2"/>
                <c:pt idx="0">
                  <c:v>1357.8289808639997</c:v>
                </c:pt>
                <c:pt idx="1">
                  <c:v>289.22324504600005</c:v>
                </c:pt>
              </c:numCache>
            </c:numRef>
          </c:val>
          <c:extLst>
            <c:ext xmlns:c16="http://schemas.microsoft.com/office/drawing/2014/chart" uri="{C3380CC4-5D6E-409C-BE32-E72D297353CC}">
              <c16:uniqueId val="{00000000-1662-B248-AF57-C6BA51926293}"/>
            </c:ext>
          </c:extLst>
        </c:ser>
        <c:ser>
          <c:idx val="1"/>
          <c:order val="1"/>
          <c:tx>
            <c:strRef>
              <c:f>Population!$L$114</c:f>
              <c:strCache>
                <c:ptCount val="1"/>
                <c:pt idx="0">
                  <c:v>Africa</c:v>
                </c:pt>
              </c:strCache>
            </c:strRef>
          </c:tx>
          <c:spPr>
            <a:solidFill>
              <a:schemeClr val="accent4"/>
            </a:solidFill>
            <a:ln>
              <a:noFill/>
            </a:ln>
            <a:effectLst/>
          </c:spPr>
          <c:invertIfNegative val="0"/>
          <c:cat>
            <c:numRef>
              <c:f>Population!$M$112:$N$112</c:f>
              <c:numCache>
                <c:formatCode>General</c:formatCode>
                <c:ptCount val="2"/>
                <c:pt idx="0">
                  <c:v>2020</c:v>
                </c:pt>
                <c:pt idx="1">
                  <c:v>2050</c:v>
                </c:pt>
              </c:numCache>
            </c:numRef>
          </c:cat>
          <c:val>
            <c:numRef>
              <c:f>Population!$M$114:$N$114</c:f>
              <c:numCache>
                <c:formatCode>0</c:formatCode>
                <c:ptCount val="2"/>
                <c:pt idx="0">
                  <c:v>917.81622181099999</c:v>
                </c:pt>
                <c:pt idx="1">
                  <c:v>1417.8720812845004</c:v>
                </c:pt>
              </c:numCache>
            </c:numRef>
          </c:val>
          <c:extLst>
            <c:ext xmlns:c16="http://schemas.microsoft.com/office/drawing/2014/chart" uri="{C3380CC4-5D6E-409C-BE32-E72D297353CC}">
              <c16:uniqueId val="{00000001-1662-B248-AF57-C6BA51926293}"/>
            </c:ext>
          </c:extLst>
        </c:ser>
        <c:ser>
          <c:idx val="2"/>
          <c:order val="2"/>
          <c:tx>
            <c:strRef>
              <c:f>Population!$L$115</c:f>
              <c:strCache>
                <c:ptCount val="1"/>
                <c:pt idx="0">
                  <c:v>Latin America</c:v>
                </c:pt>
              </c:strCache>
            </c:strRef>
          </c:tx>
          <c:spPr>
            <a:solidFill>
              <a:schemeClr val="accent6"/>
            </a:solidFill>
            <a:ln>
              <a:noFill/>
            </a:ln>
            <a:effectLst/>
          </c:spPr>
          <c:invertIfNegative val="0"/>
          <c:cat>
            <c:numRef>
              <c:f>Population!$M$112:$N$112</c:f>
              <c:numCache>
                <c:formatCode>General</c:formatCode>
                <c:ptCount val="2"/>
                <c:pt idx="0">
                  <c:v>2020</c:v>
                </c:pt>
                <c:pt idx="1">
                  <c:v>2050</c:v>
                </c:pt>
              </c:numCache>
            </c:numRef>
          </c:cat>
          <c:val>
            <c:numRef>
              <c:f>Population!$M$115:$N$115</c:f>
              <c:numCache>
                <c:formatCode>0</c:formatCode>
                <c:ptCount val="2"/>
                <c:pt idx="0">
                  <c:v>70.725650243000004</c:v>
                </c:pt>
                <c:pt idx="1">
                  <c:v>74.659367589499993</c:v>
                </c:pt>
              </c:numCache>
            </c:numRef>
          </c:val>
          <c:extLst>
            <c:ext xmlns:c16="http://schemas.microsoft.com/office/drawing/2014/chart" uri="{C3380CC4-5D6E-409C-BE32-E72D297353CC}">
              <c16:uniqueId val="{00000002-1662-B248-AF57-C6BA51926293}"/>
            </c:ext>
          </c:extLst>
        </c:ser>
        <c:ser>
          <c:idx val="3"/>
          <c:order val="3"/>
          <c:tx>
            <c:strRef>
              <c:f>Population!$L$116</c:f>
              <c:strCache>
                <c:ptCount val="1"/>
                <c:pt idx="0">
                  <c:v>Rest of world</c:v>
                </c:pt>
              </c:strCache>
            </c:strRef>
          </c:tx>
          <c:spPr>
            <a:solidFill>
              <a:schemeClr val="accent2">
                <a:lumMod val="60000"/>
              </a:schemeClr>
            </a:solidFill>
            <a:ln>
              <a:noFill/>
            </a:ln>
            <a:effectLst/>
          </c:spPr>
          <c:invertIfNegative val="0"/>
          <c:cat>
            <c:numRef>
              <c:f>Population!$M$112:$N$112</c:f>
              <c:numCache>
                <c:formatCode>General</c:formatCode>
                <c:ptCount val="2"/>
                <c:pt idx="0">
                  <c:v>2020</c:v>
                </c:pt>
                <c:pt idx="1">
                  <c:v>2050</c:v>
                </c:pt>
              </c:numCache>
            </c:numRef>
          </c:cat>
          <c:val>
            <c:numRef>
              <c:f>Population!$M$116:$N$116</c:f>
              <c:numCache>
                <c:formatCode>0</c:formatCode>
                <c:ptCount val="2"/>
                <c:pt idx="0">
                  <c:v>25.10275026599902</c:v>
                </c:pt>
                <c:pt idx="1">
                  <c:v>36.359480786498807</c:v>
                </c:pt>
              </c:numCache>
            </c:numRef>
          </c:val>
          <c:extLst>
            <c:ext xmlns:c16="http://schemas.microsoft.com/office/drawing/2014/chart" uri="{C3380CC4-5D6E-409C-BE32-E72D297353CC}">
              <c16:uniqueId val="{00000003-1662-B248-AF57-C6BA51926293}"/>
            </c:ext>
          </c:extLst>
        </c:ser>
        <c:dLbls>
          <c:showLegendKey val="0"/>
          <c:showVal val="0"/>
          <c:showCatName val="0"/>
          <c:showSerName val="0"/>
          <c:showPercent val="0"/>
          <c:showBubbleSize val="0"/>
        </c:dLbls>
        <c:gapWidth val="150"/>
        <c:overlap val="100"/>
        <c:axId val="173843136"/>
        <c:axId val="173770256"/>
      </c:barChart>
      <c:catAx>
        <c:axId val="17384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173770256"/>
        <c:crosses val="autoZero"/>
        <c:auto val="1"/>
        <c:lblAlgn val="ctr"/>
        <c:lblOffset val="100"/>
        <c:noMultiLvlLbl val="0"/>
      </c:catAx>
      <c:valAx>
        <c:axId val="17377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173843136"/>
        <c:crosses val="autoZero"/>
        <c:crossBetween val="between"/>
        <c:majorUnit val="1000"/>
        <c:dispUnits>
          <c:builtInUnit val="thousand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dispUnitsLbl>
        </c:dispUnits>
      </c:valAx>
      <c:spPr>
        <a:noFill/>
        <a:ln>
          <a:noFill/>
        </a:ln>
        <a:effectLst/>
      </c:spPr>
    </c:plotArea>
    <c:legend>
      <c:legendPos val="r"/>
      <c:layout>
        <c:manualLayout>
          <c:xMode val="edge"/>
          <c:yMode val="edge"/>
          <c:x val="0.67042384151029466"/>
          <c:y val="0.34708502929731183"/>
          <c:w val="0.32665303431049769"/>
          <c:h val="0.552933756765218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latin typeface="Aptos Narrow"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37579711390636"/>
          <c:y val="5.8687471932037195E-2"/>
          <c:w val="0.73171928534202602"/>
          <c:h val="0.81421505905511815"/>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Pt>
            <c:idx val="4"/>
            <c:marker>
              <c:symbol val="circle"/>
              <c:size val="8"/>
              <c:spPr>
                <a:solidFill>
                  <a:schemeClr val="bg1"/>
                </a:solidFill>
                <a:ln w="15875">
                  <a:solidFill>
                    <a:schemeClr val="accent1"/>
                  </a:solidFill>
                </a:ln>
                <a:effectLst/>
              </c:spPr>
            </c:marker>
            <c:bubble3D val="0"/>
            <c:extLst>
              <c:ext xmlns:c16="http://schemas.microsoft.com/office/drawing/2014/chart" uri="{C3380CC4-5D6E-409C-BE32-E72D297353CC}">
                <c16:uniqueId val="{00000000-FE05-CB47-86F2-1363136856AF}"/>
              </c:ext>
            </c:extLst>
          </c:dPt>
          <c:trendline>
            <c:spPr>
              <a:ln w="19050" cap="rnd">
                <a:solidFill>
                  <a:schemeClr val="accent1">
                    <a:alpha val="0"/>
                  </a:schemeClr>
                </a:solidFill>
                <a:prstDash val="sysDot"/>
              </a:ln>
              <a:effectLst/>
            </c:spPr>
            <c:trendlineType val="linear"/>
            <c:dispRSqr val="1"/>
            <c:dispEq val="1"/>
            <c:trendlineLbl>
              <c:layout>
                <c:manualLayout>
                  <c:x val="6.3420400675880784E-2"/>
                  <c:y val="0.49541798975482482"/>
                </c:manualLayout>
              </c:layout>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aseline="0"/>
                      <a:t>NRB(H) ≈ 0.65H - 3E+07</a:t>
                    </a:r>
                    <a:br>
                      <a:rPr lang="en-US" sz="1050" baseline="0"/>
                    </a:br>
                    <a:r>
                      <a:rPr lang="en-US" sz="1050" baseline="0"/>
                      <a:t>R² = 0.99</a:t>
                    </a:r>
                    <a:endParaRPr lang="en-US" sz="1050"/>
                  </a:p>
                </c:rich>
              </c:tx>
              <c:numFmt formatCode="General"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rendlineLbl>
          </c:trendline>
          <c:xVal>
            <c:numRef>
              <c:f>'Mrg outputs'!$O$9:$O$19</c:f>
              <c:numCache>
                <c:formatCode>General</c:formatCode>
                <c:ptCount val="11"/>
                <c:pt idx="0">
                  <c:v>279848812</c:v>
                </c:pt>
                <c:pt idx="1">
                  <c:v>414525150</c:v>
                </c:pt>
                <c:pt idx="2">
                  <c:v>466650762</c:v>
                </c:pt>
                <c:pt idx="3">
                  <c:v>492269056</c:v>
                </c:pt>
                <c:pt idx="4">
                  <c:v>517781855</c:v>
                </c:pt>
                <c:pt idx="5">
                  <c:v>542716642</c:v>
                </c:pt>
                <c:pt idx="6">
                  <c:v>566967238</c:v>
                </c:pt>
                <c:pt idx="7">
                  <c:v>590227464</c:v>
                </c:pt>
                <c:pt idx="8">
                  <c:v>612417174</c:v>
                </c:pt>
                <c:pt idx="9">
                  <c:v>656112561</c:v>
                </c:pt>
                <c:pt idx="10">
                  <c:v>745506924</c:v>
                </c:pt>
              </c:numCache>
            </c:numRef>
          </c:xVal>
          <c:yVal>
            <c:numRef>
              <c:f>'Mrg outputs'!$N$9:$N$19</c:f>
              <c:numCache>
                <c:formatCode>General</c:formatCode>
                <c:ptCount val="11"/>
                <c:pt idx="0">
                  <c:v>158813710</c:v>
                </c:pt>
                <c:pt idx="1">
                  <c:v>243145878</c:v>
                </c:pt>
                <c:pt idx="2">
                  <c:v>276858540</c:v>
                </c:pt>
                <c:pt idx="3">
                  <c:v>293668612</c:v>
                </c:pt>
                <c:pt idx="4">
                  <c:v>310671481</c:v>
                </c:pt>
                <c:pt idx="5">
                  <c:v>327417958</c:v>
                </c:pt>
                <c:pt idx="6">
                  <c:v>343852913</c:v>
                </c:pt>
                <c:pt idx="7">
                  <c:v>359674650</c:v>
                </c:pt>
                <c:pt idx="8">
                  <c:v>374710450</c:v>
                </c:pt>
                <c:pt idx="9">
                  <c:v>404340696</c:v>
                </c:pt>
                <c:pt idx="10">
                  <c:v>458697223</c:v>
                </c:pt>
              </c:numCache>
            </c:numRef>
          </c:yVal>
          <c:smooth val="0"/>
          <c:extLst>
            <c:ext xmlns:c16="http://schemas.microsoft.com/office/drawing/2014/chart" uri="{C3380CC4-5D6E-409C-BE32-E72D297353CC}">
              <c16:uniqueId val="{00000001-5DEF-A042-B9A8-0E6CF3F62DA9}"/>
            </c:ext>
          </c:extLst>
        </c:ser>
        <c:dLbls>
          <c:showLegendKey val="0"/>
          <c:showVal val="0"/>
          <c:showCatName val="0"/>
          <c:showSerName val="0"/>
          <c:showPercent val="0"/>
          <c:showBubbleSize val="0"/>
        </c:dLbls>
        <c:axId val="1947581263"/>
        <c:axId val="1765140687"/>
      </c:scatterChart>
      <c:valAx>
        <c:axId val="1947581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65140687"/>
        <c:crosses val="autoZero"/>
        <c:crossBetween val="midCat"/>
        <c:majorUnit val="200000000"/>
        <c:dispUnits>
          <c:builtInUnit val="millions"/>
          <c:dispUnitsLbl>
            <c:layout>
              <c:manualLayout>
                <c:xMode val="edge"/>
                <c:yMode val="edge"/>
                <c:x val="0.24857731527285201"/>
                <c:y val="0.94734722490721868"/>
              </c:manualLayout>
            </c:layout>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Woodfuel harvest 2020-2030</a:t>
                  </a:r>
                  <a:r>
                    <a:rPr lang="en-US" baseline="0"/>
                    <a:t> (</a:t>
                  </a:r>
                  <a:r>
                    <a:rPr lang="en-US"/>
                    <a:t>Mtons)</a:t>
                  </a:r>
                </a:p>
              </c:rich>
            </c:tx>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valAx>
        <c:axId val="1765140687"/>
        <c:scaling>
          <c:orientation val="minMax"/>
          <c:max val="50000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47581263"/>
        <c:crosses val="autoZero"/>
        <c:crossBetween val="midCat"/>
        <c:majorUnit val="100000000"/>
        <c:dispUnits>
          <c:builtInUnit val="millions"/>
          <c:dispUnitsLbl>
            <c:layout>
              <c:manualLayout>
                <c:xMode val="edge"/>
                <c:yMode val="edge"/>
                <c:x val="0"/>
                <c:y val="0.24338931555776053"/>
              </c:manualLayout>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AGB losses  2020-2030 (Mtons)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3460495389623"/>
          <c:y val="4.8232668871417236E-2"/>
          <c:w val="0.71716049645314661"/>
          <c:h val="0.81421509818750182"/>
        </c:manualLayout>
      </c:layout>
      <c:scatterChart>
        <c:scatterStyle val="smoothMarker"/>
        <c:varyColors val="0"/>
        <c:ser>
          <c:idx val="1"/>
          <c:order val="0"/>
          <c:tx>
            <c:v>mfNRB</c:v>
          </c:tx>
          <c:spPr>
            <a:ln w="19050" cap="rnd">
              <a:solidFill>
                <a:schemeClr val="accent3"/>
              </a:solidFill>
              <a:round/>
            </a:ln>
            <a:effectLst/>
          </c:spPr>
          <c:marker>
            <c:symbol val="circle"/>
            <c:size val="5"/>
            <c:spPr>
              <a:solidFill>
                <a:schemeClr val="accent3"/>
              </a:solidFill>
              <a:ln w="9525">
                <a:solidFill>
                  <a:schemeClr val="accent3"/>
                </a:solidFill>
              </a:ln>
              <a:effectLst/>
            </c:spPr>
          </c:marker>
          <c:dPt>
            <c:idx val="4"/>
            <c:marker>
              <c:symbol val="circle"/>
              <c:size val="8"/>
              <c:spPr>
                <a:solidFill>
                  <a:schemeClr val="bg1"/>
                </a:solidFill>
                <a:ln w="15875">
                  <a:solidFill>
                    <a:schemeClr val="accent3"/>
                  </a:solidFill>
                </a:ln>
                <a:effectLst/>
              </c:spPr>
            </c:marker>
            <c:bubble3D val="0"/>
            <c:extLst>
              <c:ext xmlns:c16="http://schemas.microsoft.com/office/drawing/2014/chart" uri="{C3380CC4-5D6E-409C-BE32-E72D297353CC}">
                <c16:uniqueId val="{00000001-808C-7545-A34F-095DE07228E9}"/>
              </c:ext>
            </c:extLst>
          </c:dPt>
          <c:xVal>
            <c:numRef>
              <c:f>'Mrg outputs'!$O$10:$O$18</c:f>
              <c:numCache>
                <c:formatCode>General</c:formatCode>
                <c:ptCount val="9"/>
                <c:pt idx="0">
                  <c:v>414525150</c:v>
                </c:pt>
                <c:pt idx="1">
                  <c:v>466650762</c:v>
                </c:pt>
                <c:pt idx="2">
                  <c:v>492269056</c:v>
                </c:pt>
                <c:pt idx="3">
                  <c:v>517781855</c:v>
                </c:pt>
                <c:pt idx="4">
                  <c:v>542716642</c:v>
                </c:pt>
                <c:pt idx="5">
                  <c:v>566967238</c:v>
                </c:pt>
                <c:pt idx="6">
                  <c:v>590227464</c:v>
                </c:pt>
                <c:pt idx="7">
                  <c:v>612417174</c:v>
                </c:pt>
                <c:pt idx="8">
                  <c:v>656112561</c:v>
                </c:pt>
              </c:numCache>
            </c:numRef>
          </c:xVal>
          <c:yVal>
            <c:numRef>
              <c:f>'Mrg outputs'!$U$10:$U$18</c:f>
              <c:numCache>
                <c:formatCode>0%</c:formatCode>
                <c:ptCount val="9"/>
                <c:pt idx="0">
                  <c:v>0.62618399974611727</c:v>
                </c:pt>
                <c:pt idx="1">
                  <c:v>0.64675810425017166</c:v>
                </c:pt>
                <c:pt idx="2">
                  <c:v>0.65617452902991902</c:v>
                </c:pt>
                <c:pt idx="3">
                  <c:v>0.66644467351465431</c:v>
                </c:pt>
                <c:pt idx="4">
                  <c:v>0.67161099070146457</c:v>
                </c:pt>
                <c:pt idx="5">
                  <c:v>0.67771344671281486</c:v>
                </c:pt>
                <c:pt idx="6">
                  <c:v>0.68020564374567982</c:v>
                </c:pt>
                <c:pt idx="7">
                  <c:v>0.67760236614178371</c:v>
                </c:pt>
                <c:pt idx="8">
                  <c:v>0.67810924755054802</c:v>
                </c:pt>
              </c:numCache>
            </c:numRef>
          </c:yVal>
          <c:smooth val="1"/>
          <c:extLst>
            <c:ext xmlns:c16="http://schemas.microsoft.com/office/drawing/2014/chart" uri="{C3380CC4-5D6E-409C-BE32-E72D297353CC}">
              <c16:uniqueId val="{00000000-30A7-1F4D-880F-E3C135B96287}"/>
            </c:ext>
          </c:extLst>
        </c:ser>
        <c:ser>
          <c:idx val="0"/>
          <c:order val="1"/>
          <c:tx>
            <c:v>fNRB</c:v>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4"/>
            <c:marker>
              <c:symbol val="circle"/>
              <c:size val="8"/>
              <c:spPr>
                <a:solidFill>
                  <a:schemeClr val="bg1"/>
                </a:solidFill>
                <a:ln w="15875">
                  <a:solidFill>
                    <a:schemeClr val="accent1"/>
                  </a:solidFill>
                </a:ln>
                <a:effectLst/>
              </c:spPr>
            </c:marker>
            <c:bubble3D val="0"/>
            <c:extLst>
              <c:ext xmlns:c16="http://schemas.microsoft.com/office/drawing/2014/chart" uri="{C3380CC4-5D6E-409C-BE32-E72D297353CC}">
                <c16:uniqueId val="{00000000-808C-7545-A34F-095DE07228E9}"/>
              </c:ext>
            </c:extLst>
          </c:dPt>
          <c:xVal>
            <c:numRef>
              <c:f>'Mrg outputs'!$O$10:$O$18</c:f>
              <c:numCache>
                <c:formatCode>General</c:formatCode>
                <c:ptCount val="9"/>
                <c:pt idx="0">
                  <c:v>414525150</c:v>
                </c:pt>
                <c:pt idx="1">
                  <c:v>466650762</c:v>
                </c:pt>
                <c:pt idx="2">
                  <c:v>492269056</c:v>
                </c:pt>
                <c:pt idx="3">
                  <c:v>517781855</c:v>
                </c:pt>
                <c:pt idx="4">
                  <c:v>542716642</c:v>
                </c:pt>
                <c:pt idx="5">
                  <c:v>566967238</c:v>
                </c:pt>
                <c:pt idx="6">
                  <c:v>590227464</c:v>
                </c:pt>
                <c:pt idx="7">
                  <c:v>612417174</c:v>
                </c:pt>
                <c:pt idx="8">
                  <c:v>656112561</c:v>
                </c:pt>
              </c:numCache>
            </c:numRef>
          </c:xVal>
          <c:yVal>
            <c:numRef>
              <c:f>'Mrg outputs'!$Q$10:$Q$18</c:f>
              <c:numCache>
                <c:formatCode>0.0%</c:formatCode>
                <c:ptCount val="9"/>
                <c:pt idx="0">
                  <c:v>0.5865648393107149</c:v>
                </c:pt>
                <c:pt idx="1">
                  <c:v>0.59328852012032074</c:v>
                </c:pt>
                <c:pt idx="2">
                  <c:v>0.59656118624689669</c:v>
                </c:pt>
                <c:pt idx="3">
                  <c:v>0.60000457335454527</c:v>
                </c:pt>
                <c:pt idx="4">
                  <c:v>0.60329448677566078</c:v>
                </c:pt>
                <c:pt idx="5">
                  <c:v>0.60647757040240124</c:v>
                </c:pt>
                <c:pt idx="6">
                  <c:v>0.60938311403279599</c:v>
                </c:pt>
                <c:pt idx="7">
                  <c:v>0.61185490203120918</c:v>
                </c:pt>
                <c:pt idx="8">
                  <c:v>0.61626726881090754</c:v>
                </c:pt>
              </c:numCache>
            </c:numRef>
          </c:yVal>
          <c:smooth val="1"/>
          <c:extLst>
            <c:ext xmlns:c16="http://schemas.microsoft.com/office/drawing/2014/chart" uri="{C3380CC4-5D6E-409C-BE32-E72D297353CC}">
              <c16:uniqueId val="{00000001-30A7-1F4D-880F-E3C135B96287}"/>
            </c:ext>
          </c:extLst>
        </c:ser>
        <c:dLbls>
          <c:showLegendKey val="0"/>
          <c:showVal val="0"/>
          <c:showCatName val="0"/>
          <c:showSerName val="0"/>
          <c:showPercent val="0"/>
          <c:showBubbleSize val="0"/>
        </c:dLbls>
        <c:axId val="1947581263"/>
        <c:axId val="1765140687"/>
      </c:scatterChart>
      <c:valAx>
        <c:axId val="1947581263"/>
        <c:scaling>
          <c:orientation val="minMax"/>
          <c:min val="3000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65140687"/>
        <c:crosses val="autoZero"/>
        <c:crossBetween val="midCat"/>
        <c:majorUnit val="100000000"/>
        <c:dispUnits>
          <c:builtInUnit val="millions"/>
          <c:dispUnitsLbl>
            <c:layout>
              <c:manualLayout>
                <c:xMode val="edge"/>
                <c:yMode val="edge"/>
                <c:x val="0.24857731527285201"/>
                <c:y val="0.94734722490721868"/>
              </c:manualLayout>
            </c:layout>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Woodfuel harvest 2020-2030</a:t>
                  </a:r>
                  <a:r>
                    <a:rPr lang="en-US" baseline="0"/>
                    <a:t> (</a:t>
                  </a:r>
                  <a:r>
                    <a:rPr lang="en-US"/>
                    <a:t>Mtons)</a:t>
                  </a:r>
                </a:p>
              </c:rich>
            </c:tx>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valAx>
        <c:axId val="1765140687"/>
        <c:scaling>
          <c:orientation val="minMax"/>
          <c:min val="0.5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fNRB and mfNRB (%)</a:t>
                </a:r>
              </a:p>
            </c:rich>
          </c:tx>
          <c:layout>
            <c:manualLayout>
              <c:xMode val="edge"/>
              <c:yMode val="edge"/>
              <c:x val="0"/>
              <c:y val="0.335484483509921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47581263"/>
        <c:crosses val="autoZero"/>
        <c:crossBetween val="midCat"/>
      </c:valAx>
      <c:spPr>
        <a:noFill/>
        <a:ln>
          <a:noFill/>
        </a:ln>
        <a:effectLst/>
      </c:spPr>
    </c:plotArea>
    <c:legend>
      <c:legendPos val="r"/>
      <c:layout>
        <c:manualLayout>
          <c:xMode val="edge"/>
          <c:yMode val="edge"/>
          <c:x val="0.65304487009050594"/>
          <c:y val="0.20073035563951122"/>
          <c:w val="0.25240781903070397"/>
          <c:h val="0.277924797736270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0.1474</cdr:x>
      <cdr:y>0.05889</cdr:y>
    </cdr:from>
    <cdr:to>
      <cdr:x>0.60628</cdr:x>
      <cdr:y>0.8747</cdr:y>
    </cdr:to>
    <cdr:cxnSp macro="">
      <cdr:nvCxnSpPr>
        <cdr:cNvPr id="3" name="Straight Connector 2">
          <a:extLst xmlns:a="http://schemas.openxmlformats.org/drawingml/2006/main">
            <a:ext uri="{FF2B5EF4-FFF2-40B4-BE49-F238E27FC236}">
              <a16:creationId xmlns:a16="http://schemas.microsoft.com/office/drawing/2014/main" id="{E03338CE-0F9A-227E-E875-DF3D53B1CD6C}"/>
            </a:ext>
          </a:extLst>
        </cdr:cNvPr>
        <cdr:cNvCxnSpPr/>
      </cdr:nvCxnSpPr>
      <cdr:spPr>
        <a:xfrm xmlns:a="http://schemas.openxmlformats.org/drawingml/2006/main" flipV="1">
          <a:off x="541916" y="214616"/>
          <a:ext cx="1686994" cy="297302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0.18117</cdr:x>
      <cdr:y>0.06189</cdr:y>
    </cdr:from>
    <cdr:to>
      <cdr:x>0.88075</cdr:x>
      <cdr:y>0.87388</cdr:y>
    </cdr:to>
    <cdr:cxnSp macro="">
      <cdr:nvCxnSpPr>
        <cdr:cNvPr id="7" name="Straight Connector 6">
          <a:extLst xmlns:a="http://schemas.openxmlformats.org/drawingml/2006/main">
            <a:ext uri="{FF2B5EF4-FFF2-40B4-BE49-F238E27FC236}">
              <a16:creationId xmlns:a16="http://schemas.microsoft.com/office/drawing/2014/main" id="{B0DEBE3F-3862-5975-B916-F6F6320A381A}"/>
            </a:ext>
          </a:extLst>
        </cdr:cNvPr>
        <cdr:cNvCxnSpPr/>
      </cdr:nvCxnSpPr>
      <cdr:spPr>
        <a:xfrm xmlns:a="http://schemas.openxmlformats.org/drawingml/2006/main" flipV="1">
          <a:off x="666063" y="225542"/>
          <a:ext cx="2571910" cy="2959109"/>
        </a:xfrm>
        <a:prstGeom xmlns:a="http://schemas.openxmlformats.org/drawingml/2006/main" prst="line">
          <a:avLst/>
        </a:prstGeom>
        <a:ln xmlns:a="http://schemas.openxmlformats.org/drawingml/2006/main" w="12700">
          <a:prstDash val="sysDot"/>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0.31339</cdr:x>
      <cdr:y>0.37155</cdr:y>
    </cdr:from>
    <cdr:to>
      <cdr:x>0.39899</cdr:x>
      <cdr:y>0.53858</cdr:y>
    </cdr:to>
    <cdr:sp macro="" textlink="">
      <cdr:nvSpPr>
        <cdr:cNvPr id="9" name="TextBox 7">
          <a:extLst xmlns:a="http://schemas.openxmlformats.org/drawingml/2006/main">
            <a:ext uri="{FF2B5EF4-FFF2-40B4-BE49-F238E27FC236}">
              <a16:creationId xmlns:a16="http://schemas.microsoft.com/office/drawing/2014/main" id="{CA16DB47-BEF2-3371-A0C9-5B493AEB902D}"/>
            </a:ext>
          </a:extLst>
        </cdr:cNvPr>
        <cdr:cNvSpPr txBox="1"/>
      </cdr:nvSpPr>
      <cdr:spPr>
        <a:xfrm xmlns:a="http://schemas.openxmlformats.org/drawingml/2006/main" rot="17979743">
          <a:off x="1005162" y="1501033"/>
          <a:ext cx="608675" cy="314683"/>
        </a:xfrm>
        <a:prstGeom xmlns:a="http://schemas.openxmlformats.org/drawingml/2006/main" prst="rect">
          <a:avLst/>
        </a:prstGeom>
        <a:noFill xmlns:a="http://schemas.openxmlformats.org/drawingml/2006/main"/>
      </cdr:spPr>
      <cdr:txBody>
        <a:bodyPr xmlns:a="http://schemas.openxmlformats.org/drawingml/2006/main" wrap="none" lIns="72000" tIns="72000" rIns="72000" bIns="7200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n-US" sz="1100" dirty="0">
              <a:solidFill>
                <a:schemeClr val="tx1">
                  <a:lumMod val="65000"/>
                  <a:lumOff val="35000"/>
                </a:schemeClr>
              </a:solidFill>
              <a:latin typeface="Aptos Narrow" panose="020B0004020202020204" pitchFamily="34" charset="0"/>
            </a:rPr>
            <a:t>NRB = 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DE0657-0996-B348-B907-A787542ABA79}" type="datetimeFigureOut">
              <a:rPr lang="en-GB" smtClean="0"/>
              <a:t>10/02/2025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F957E5-F993-0941-B102-82DBC6A8A802}" type="slidenum">
              <a:rPr lang="en-GB" smtClean="0"/>
              <a:t>‹#›</a:t>
            </a:fld>
            <a:endParaRPr lang="en-GB"/>
          </a:p>
        </p:txBody>
      </p:sp>
    </p:spTree>
    <p:extLst>
      <p:ext uri="{BB962C8B-B14F-4D97-AF65-F5344CB8AC3E}">
        <p14:creationId xmlns:p14="http://schemas.microsoft.com/office/powerpoint/2010/main" val="1284685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1813C-687D-1F41-998E-072415C4FA63}"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4E4FC-4DF7-8B4C-A9A2-DDE2D6DD1464}" type="slidenum">
              <a:rPr lang="en-GB" smtClean="0"/>
              <a:t>‹#›</a:t>
            </a:fld>
            <a:endParaRPr lang="en-GB"/>
          </a:p>
        </p:txBody>
      </p:sp>
    </p:spTree>
    <p:extLst>
      <p:ext uri="{BB962C8B-B14F-4D97-AF65-F5344CB8AC3E}">
        <p14:creationId xmlns:p14="http://schemas.microsoft.com/office/powerpoint/2010/main" val="10375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1</a:t>
            </a:fld>
            <a:endParaRPr lang="en-GB"/>
          </a:p>
        </p:txBody>
      </p:sp>
    </p:spTree>
    <p:extLst>
      <p:ext uri="{BB962C8B-B14F-4D97-AF65-F5344CB8AC3E}">
        <p14:creationId xmlns:p14="http://schemas.microsoft.com/office/powerpoint/2010/main" val="382429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Here its worth stopping for a second for a brief tutorial on biomass and climate impacts. Start on the upper left…</a:t>
            </a:r>
          </a:p>
        </p:txBody>
      </p:sp>
    </p:spTree>
    <p:extLst>
      <p:ext uri="{BB962C8B-B14F-4D97-AF65-F5344CB8AC3E}">
        <p14:creationId xmlns:p14="http://schemas.microsoft.com/office/powerpoint/2010/main" val="251032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Here its worth stopping for a second for a brief tutorial on biomass and climate impacts. Start on the upper left…</a:t>
            </a:r>
          </a:p>
        </p:txBody>
      </p:sp>
    </p:spTree>
    <p:extLst>
      <p:ext uri="{BB962C8B-B14F-4D97-AF65-F5344CB8AC3E}">
        <p14:creationId xmlns:p14="http://schemas.microsoft.com/office/powerpoint/2010/main" val="101451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kg CO2 (about 90% impact)</a:t>
            </a:r>
          </a:p>
          <a:p>
            <a:r>
              <a:rPr lang="en-US" dirty="0"/>
              <a:t>0.114 kg CO2e as methane (about 10% impact)</a:t>
            </a:r>
          </a:p>
          <a:p>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12</a:t>
            </a:fld>
            <a:endParaRPr lang="en-GB"/>
          </a:p>
        </p:txBody>
      </p:sp>
    </p:spTree>
    <p:extLst>
      <p:ext uri="{BB962C8B-B14F-4D97-AF65-F5344CB8AC3E}">
        <p14:creationId xmlns:p14="http://schemas.microsoft.com/office/powerpoint/2010/main" val="119079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A77A5-2D46-ED91-61D4-B51F9ADC7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D393A-EC3F-0756-FB2F-D3600B79A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2FD55-4253-F0C7-E3FA-5AD985907C1B}"/>
              </a:ext>
            </a:extLst>
          </p:cNvPr>
          <p:cNvSpPr>
            <a:spLocks noGrp="1"/>
          </p:cNvSpPr>
          <p:nvPr>
            <p:ph type="body" idx="1"/>
          </p:nvPr>
        </p:nvSpPr>
        <p:spPr/>
        <p:txBody>
          <a:bodyPr/>
          <a:lstStyle/>
          <a:p>
            <a:r>
              <a:rPr lang="en-US" dirty="0"/>
              <a:t>1.4 kg CO2 (about 90% impact)</a:t>
            </a:r>
          </a:p>
          <a:p>
            <a:r>
              <a:rPr lang="en-US" dirty="0"/>
              <a:t>0.114 kg CO2e as methane (about 10% impact)</a:t>
            </a:r>
          </a:p>
          <a:p>
            <a:endParaRPr lang="en-US" dirty="0"/>
          </a:p>
        </p:txBody>
      </p:sp>
      <p:sp>
        <p:nvSpPr>
          <p:cNvPr id="4" name="Slide Number Placeholder 3">
            <a:extLst>
              <a:ext uri="{FF2B5EF4-FFF2-40B4-BE49-F238E27FC236}">
                <a16:creationId xmlns:a16="http://schemas.microsoft.com/office/drawing/2014/main" id="{0344A09D-6E94-29E5-CE9D-7508434A780E}"/>
              </a:ext>
            </a:extLst>
          </p:cNvPr>
          <p:cNvSpPr>
            <a:spLocks noGrp="1"/>
          </p:cNvSpPr>
          <p:nvPr>
            <p:ph type="sldNum" sz="quarter" idx="5"/>
          </p:nvPr>
        </p:nvSpPr>
        <p:spPr/>
        <p:txBody>
          <a:bodyPr/>
          <a:lstStyle/>
          <a:p>
            <a:fld id="{1E24E4FC-4DF7-8B4C-A9A2-DDE2D6DD1464}" type="slidenum">
              <a:rPr lang="en-GB" smtClean="0"/>
              <a:t>13</a:t>
            </a:fld>
            <a:endParaRPr lang="en-GB"/>
          </a:p>
        </p:txBody>
      </p:sp>
    </p:spTree>
    <p:extLst>
      <p:ext uri="{BB962C8B-B14F-4D97-AF65-F5344CB8AC3E}">
        <p14:creationId xmlns:p14="http://schemas.microsoft.com/office/powerpoint/2010/main" val="1644167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BB61E-A2F7-31A8-E181-7B9386818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68E51-47A2-AB4E-47A7-D288FED77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559B4-B095-AC8A-AE90-35297F6780EB}"/>
              </a:ext>
            </a:extLst>
          </p:cNvPr>
          <p:cNvSpPr>
            <a:spLocks noGrp="1"/>
          </p:cNvSpPr>
          <p:nvPr>
            <p:ph type="body" idx="1"/>
          </p:nvPr>
        </p:nvSpPr>
        <p:spPr/>
        <p:txBody>
          <a:bodyPr/>
          <a:lstStyle/>
          <a:p>
            <a:r>
              <a:rPr lang="en-US" dirty="0"/>
              <a:t>5.9 kg CO2 (about 70% impact)</a:t>
            </a:r>
          </a:p>
          <a:p>
            <a:r>
              <a:rPr lang="en-US" dirty="0"/>
              <a:t>0.87 g CO2e as methane (about 30% impact)</a:t>
            </a:r>
          </a:p>
          <a:p>
            <a:endParaRPr lang="en-US" dirty="0"/>
          </a:p>
          <a:p>
            <a:r>
              <a:rPr lang="en-US" dirty="0"/>
              <a:t>Nearly 70% is from pyrolysis</a:t>
            </a:r>
          </a:p>
          <a:p>
            <a:endParaRPr lang="en-US" dirty="0"/>
          </a:p>
          <a:p>
            <a:endParaRPr lang="en-US" dirty="0"/>
          </a:p>
        </p:txBody>
      </p:sp>
      <p:sp>
        <p:nvSpPr>
          <p:cNvPr id="4" name="Slide Number Placeholder 3">
            <a:extLst>
              <a:ext uri="{FF2B5EF4-FFF2-40B4-BE49-F238E27FC236}">
                <a16:creationId xmlns:a16="http://schemas.microsoft.com/office/drawing/2014/main" id="{14DF4C0D-B1AC-DE1C-0C19-E08442D293F9}"/>
              </a:ext>
            </a:extLst>
          </p:cNvPr>
          <p:cNvSpPr>
            <a:spLocks noGrp="1"/>
          </p:cNvSpPr>
          <p:nvPr>
            <p:ph type="sldNum" sz="quarter" idx="5"/>
          </p:nvPr>
        </p:nvSpPr>
        <p:spPr/>
        <p:txBody>
          <a:bodyPr/>
          <a:lstStyle/>
          <a:p>
            <a:fld id="{1E24E4FC-4DF7-8B4C-A9A2-DDE2D6DD1464}" type="slidenum">
              <a:rPr lang="en-GB" smtClean="0"/>
              <a:t>14</a:t>
            </a:fld>
            <a:endParaRPr lang="en-GB"/>
          </a:p>
        </p:txBody>
      </p:sp>
    </p:spTree>
    <p:extLst>
      <p:ext uri="{BB962C8B-B14F-4D97-AF65-F5344CB8AC3E}">
        <p14:creationId xmlns:p14="http://schemas.microsoft.com/office/powerpoint/2010/main" val="136080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Assumptions: </a:t>
            </a:r>
          </a:p>
          <a:p>
            <a:pPr marL="171450" indent="-171450">
              <a:buFont typeface="Arial" panose="020B0604020202020204" pitchFamily="34" charset="0"/>
              <a:buChar char="•"/>
            </a:pPr>
            <a:r>
              <a:rPr lang="en-US" dirty="0"/>
              <a:t>People use 500 kg wood or 150 kg </a:t>
            </a:r>
            <a:r>
              <a:rPr lang="en-US" dirty="0" err="1"/>
              <a:t>charc</a:t>
            </a:r>
            <a:r>
              <a:rPr lang="en-US" dirty="0"/>
              <a:t> per yr</a:t>
            </a:r>
          </a:p>
          <a:p>
            <a:pPr marL="171450" indent="-171450">
              <a:buFont typeface="Arial" panose="020B0604020202020204" pitchFamily="34" charset="0"/>
              <a:buChar char="•"/>
            </a:pPr>
            <a:r>
              <a:rPr lang="en-US" dirty="0"/>
              <a:t>HH uses 156 ÷ 2 kg of LPG/yr (1 ÷ 2 cylinder/month)</a:t>
            </a:r>
          </a:p>
        </p:txBody>
      </p:sp>
      <p:sp>
        <p:nvSpPr>
          <p:cNvPr id="4" name="Slide Number Placeholder 3"/>
          <p:cNvSpPr>
            <a:spLocks noGrp="1"/>
          </p:cNvSpPr>
          <p:nvPr>
            <p:ph type="sldNum" sz="quarter" idx="5"/>
          </p:nvPr>
        </p:nvSpPr>
        <p:spPr/>
        <p:txBody>
          <a:bodyPr/>
          <a:lstStyle/>
          <a:p>
            <a:fld id="{1E24E4FC-4DF7-8B4C-A9A2-DDE2D6DD1464}" type="slidenum">
              <a:rPr lang="en-GB" smtClean="0"/>
              <a:t>15</a:t>
            </a:fld>
            <a:endParaRPr lang="en-GB"/>
          </a:p>
        </p:txBody>
      </p:sp>
    </p:spTree>
    <p:extLst>
      <p:ext uri="{BB962C8B-B14F-4D97-AF65-F5344CB8AC3E}">
        <p14:creationId xmlns:p14="http://schemas.microsoft.com/office/powerpoint/2010/main" val="1245831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NBS? (from Nature-based Solutions Initiative at Oxford)</a:t>
            </a:r>
          </a:p>
          <a:p>
            <a:endParaRPr lang="en-US" dirty="0"/>
          </a:p>
          <a:p>
            <a:r>
              <a:rPr lang="en-US" b="0" i="0" dirty="0">
                <a:solidFill>
                  <a:srgbClr val="222222"/>
                </a:solidFill>
                <a:effectLst/>
                <a:latin typeface="Raleway" pitchFamily="2" charset="77"/>
              </a:rPr>
              <a:t>Nature-based Solutions involve working with nature to address societal challenges, supporting human well-being and biodiversity locally. They include the protection, restoration or management of natural and semi-natural ecosystems; the sustainable management of aquatic systems and working lands; and integration of nature in and around our cities.</a:t>
            </a:r>
            <a:endParaRPr lang="en-US" dirty="0"/>
          </a:p>
          <a:p>
            <a:endParaRPr lang="en-US" dirty="0"/>
          </a:p>
          <a:p>
            <a:r>
              <a:rPr lang="en-US" dirty="0"/>
              <a:t>Malaria	0.75 M</a:t>
            </a:r>
          </a:p>
          <a:p>
            <a:r>
              <a:rPr lang="en-US" dirty="0"/>
              <a:t>Tb	1.2 M</a:t>
            </a:r>
          </a:p>
          <a:p>
            <a:r>
              <a:rPr lang="en-US" u="sng" dirty="0"/>
              <a:t>HIV/AIDS	0.5 M</a:t>
            </a:r>
          </a:p>
          <a:p>
            <a:r>
              <a:rPr lang="en-US" dirty="0"/>
              <a:t>Total	2.5 M</a:t>
            </a:r>
          </a:p>
          <a:p>
            <a:endParaRPr lang="en-US" dirty="0"/>
          </a:p>
          <a:p>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2</a:t>
            </a:fld>
            <a:endParaRPr lang="en-GB"/>
          </a:p>
        </p:txBody>
      </p:sp>
    </p:spTree>
    <p:extLst>
      <p:ext uri="{BB962C8B-B14F-4D97-AF65-F5344CB8AC3E}">
        <p14:creationId xmlns:p14="http://schemas.microsoft.com/office/powerpoint/2010/main" val="2610969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Deforestation: </a:t>
            </a:r>
          </a:p>
          <a:p>
            <a:r>
              <a:rPr lang="en-US" dirty="0"/>
              <a:t>Degradation: </a:t>
            </a:r>
          </a:p>
        </p:txBody>
      </p:sp>
      <p:sp>
        <p:nvSpPr>
          <p:cNvPr id="4" name="Slide Number Placeholder 3"/>
          <p:cNvSpPr>
            <a:spLocks noGrp="1"/>
          </p:cNvSpPr>
          <p:nvPr>
            <p:ph type="sldNum" sz="quarter" idx="5"/>
          </p:nvPr>
        </p:nvSpPr>
        <p:spPr/>
        <p:txBody>
          <a:bodyPr/>
          <a:lstStyle/>
          <a:p>
            <a:fld id="{1E24E4FC-4DF7-8B4C-A9A2-DDE2D6DD1464}" type="slidenum">
              <a:rPr lang="en-GB" smtClean="0"/>
              <a:t>24</a:t>
            </a:fld>
            <a:endParaRPr lang="en-GB"/>
          </a:p>
        </p:txBody>
      </p:sp>
    </p:spTree>
    <p:extLst>
      <p:ext uri="{BB962C8B-B14F-4D97-AF65-F5344CB8AC3E}">
        <p14:creationId xmlns:p14="http://schemas.microsoft.com/office/powerpoint/2010/main" val="2325027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NDVI – (Normalized difference vegetation index) quantifies vegetation health using near-infrared (which is reflected by vegetation) and red light (which is absorbed by vegetation). It is an indication of</a:t>
            </a:r>
            <a:r>
              <a:rPr lang="en-US" b="0" i="0" u="none" strike="noStrike" dirty="0">
                <a:solidFill>
                  <a:srgbClr val="4D5156"/>
                </a:solidFill>
                <a:effectLst/>
                <a:latin typeface="Arial" panose="020B0604020202020204" pitchFamily="34" charset="0"/>
              </a:rPr>
              <a:t> vegetation density and possible changes in plant health.</a:t>
            </a:r>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25</a:t>
            </a:fld>
            <a:endParaRPr lang="en-GB"/>
          </a:p>
        </p:txBody>
      </p:sp>
    </p:spTree>
    <p:extLst>
      <p:ext uri="{BB962C8B-B14F-4D97-AF65-F5344CB8AC3E}">
        <p14:creationId xmlns:p14="http://schemas.microsoft.com/office/powerpoint/2010/main" val="2827505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24E4FC-4DF7-8B4C-A9A2-DDE2D6DD1464}" type="slidenum">
              <a:rPr lang="en-GB" smtClean="0"/>
              <a:t>26</a:t>
            </a:fld>
            <a:endParaRPr lang="en-GB"/>
          </a:p>
        </p:txBody>
      </p:sp>
    </p:spTree>
    <p:extLst>
      <p:ext uri="{BB962C8B-B14F-4D97-AF65-F5344CB8AC3E}">
        <p14:creationId xmlns:p14="http://schemas.microsoft.com/office/powerpoint/2010/main" val="2383548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22222"/>
                </a:solidFill>
                <a:effectLst/>
                <a:latin typeface="Harding"/>
              </a:rPr>
              <a:t>Radar imagery was obtained from the Phased Array L-Band Synthetic Aperture Radar sensor on-board JAXA’s Advanced Land Observation Satellite (ALOS-PALSAR). We use the 25 m horizontal-send vertical-receive (HV) </a:t>
            </a:r>
            <a:r>
              <a:rPr lang="en-US" b="0" i="0" u="none" strike="noStrike" dirty="0" err="1">
                <a:solidFill>
                  <a:srgbClr val="222222"/>
                </a:solidFill>
                <a:effectLst/>
                <a:latin typeface="Harding"/>
              </a:rPr>
              <a:t>polarisation</a:t>
            </a:r>
            <a:r>
              <a:rPr lang="en-US" b="0" i="0" u="none" strike="noStrike" dirty="0">
                <a:solidFill>
                  <a:srgbClr val="222222"/>
                </a:solidFill>
                <a:effectLst/>
                <a:latin typeface="Harding"/>
              </a:rPr>
              <a:t> mosaic product which provides annual maps of radar backscatter for 2007–201026 L-band HV backscatter is known to be sensitive to woody biomass density up to a saturation point of around 75 </a:t>
            </a:r>
            <a:r>
              <a:rPr lang="en-US" b="0" i="0" u="none" strike="noStrike" dirty="0" err="1">
                <a:solidFill>
                  <a:srgbClr val="222222"/>
                </a:solidFill>
                <a:effectLst/>
                <a:latin typeface="Harding"/>
              </a:rPr>
              <a:t>MgC</a:t>
            </a:r>
            <a:r>
              <a:rPr lang="en-US" b="0" i="0" u="none" strike="noStrike" dirty="0">
                <a:solidFill>
                  <a:srgbClr val="222222"/>
                </a:solidFill>
                <a:effectLst/>
                <a:latin typeface="Harding"/>
              </a:rPr>
              <a:t> ha</a:t>
            </a:r>
            <a:r>
              <a:rPr lang="en-US" b="0" i="0" u="none" strike="noStrike" baseline="30000" dirty="0">
                <a:solidFill>
                  <a:srgbClr val="222222"/>
                </a:solidFill>
                <a:effectLst/>
                <a:latin typeface="Harding"/>
              </a:rPr>
              <a:t>−1</a:t>
            </a:r>
            <a:r>
              <a:rPr lang="en-US" b="0" i="0" u="none" strike="noStrike" dirty="0">
                <a:solidFill>
                  <a:srgbClr val="222222"/>
                </a:solidFill>
                <a:effectLst/>
                <a:latin typeface="Harding"/>
              </a:rPr>
              <a:t> and has been shown to be able to detect deforestation, degradation, and regrowth in savanna woodlands.</a:t>
            </a:r>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27</a:t>
            </a:fld>
            <a:endParaRPr lang="en-GB"/>
          </a:p>
        </p:txBody>
      </p:sp>
    </p:spTree>
    <p:extLst>
      <p:ext uri="{BB962C8B-B14F-4D97-AF65-F5344CB8AC3E}">
        <p14:creationId xmlns:p14="http://schemas.microsoft.com/office/powerpoint/2010/main" val="330867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67% increase in woody biomass stocks </a:t>
            </a:r>
          </a:p>
          <a:p>
            <a:endParaRPr lang="en-US" dirty="0"/>
          </a:p>
          <a:p>
            <a:r>
              <a:rPr lang="en-US" b="0" i="0" u="none" strike="noStrike" dirty="0">
                <a:solidFill>
                  <a:srgbClr val="222222"/>
                </a:solidFill>
                <a:effectLst/>
                <a:latin typeface="Harding"/>
              </a:rPr>
              <a:t>326,523 Maxar multispectral images from the QuickBird-2, GeoEye-1, WorldView-2 and WorldView-3 satellites collected from 2002 to 2020 from November to March from 9.5° N to 24° N latitude within Universal Transverse Mercator (UTM) zones 28–37 for Africa </a:t>
            </a:r>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28</a:t>
            </a:fld>
            <a:endParaRPr lang="en-GB"/>
          </a:p>
        </p:txBody>
      </p:sp>
    </p:spTree>
    <p:extLst>
      <p:ext uri="{BB962C8B-B14F-4D97-AF65-F5344CB8AC3E}">
        <p14:creationId xmlns:p14="http://schemas.microsoft.com/office/powerpoint/2010/main" val="401829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estimate is about 1.1% -- only considers LULUCF, not forcing from PICs</a:t>
            </a:r>
          </a:p>
        </p:txBody>
      </p:sp>
      <p:sp>
        <p:nvSpPr>
          <p:cNvPr id="4" name="Slide Number Placeholder 3"/>
          <p:cNvSpPr>
            <a:spLocks noGrp="1"/>
          </p:cNvSpPr>
          <p:nvPr>
            <p:ph type="sldNum" sz="quarter" idx="5"/>
          </p:nvPr>
        </p:nvSpPr>
        <p:spPr/>
        <p:txBody>
          <a:bodyPr/>
          <a:lstStyle/>
          <a:p>
            <a:fld id="{1E24E4FC-4DF7-8B4C-A9A2-DDE2D6DD1464}" type="slidenum">
              <a:rPr lang="en-GB" smtClean="0"/>
              <a:t>3</a:t>
            </a:fld>
            <a:endParaRPr lang="en-GB"/>
          </a:p>
        </p:txBody>
      </p:sp>
    </p:spTree>
    <p:extLst>
      <p:ext uri="{BB962C8B-B14F-4D97-AF65-F5344CB8AC3E}">
        <p14:creationId xmlns:p14="http://schemas.microsoft.com/office/powerpoint/2010/main" val="377820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C48F29CE-1D7D-B641-741A-525B8B15C2B8}"/>
            </a:ext>
          </a:extLst>
        </p:cNvPr>
        <p:cNvGrpSpPr/>
        <p:nvPr/>
      </p:nvGrpSpPr>
      <p:grpSpPr>
        <a:xfrm>
          <a:off x="0" y="0"/>
          <a:ext cx="0" cy="0"/>
          <a:chOff x="0" y="0"/>
          <a:chExt cx="0" cy="0"/>
        </a:xfrm>
      </p:grpSpPr>
      <p:sp>
        <p:nvSpPr>
          <p:cNvPr id="198" name="Google Shape;198;p11:notes">
            <a:extLst>
              <a:ext uri="{FF2B5EF4-FFF2-40B4-BE49-F238E27FC236}">
                <a16:creationId xmlns:a16="http://schemas.microsoft.com/office/drawing/2014/main" id="{63B1996F-3A33-9151-2CB1-B56B4630FA3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9" name="Google Shape;199;p11:notes">
            <a:extLst>
              <a:ext uri="{FF2B5EF4-FFF2-40B4-BE49-F238E27FC236}">
                <a16:creationId xmlns:a16="http://schemas.microsoft.com/office/drawing/2014/main" id="{CF941EA0-4D13-5521-B6CB-B714B3BE80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43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24E4FC-4DF7-8B4C-A9A2-DDE2D6DD1464}" type="slidenum">
              <a:rPr lang="en-GB" smtClean="0"/>
              <a:t>5</a:t>
            </a:fld>
            <a:endParaRPr lang="en-GB"/>
          </a:p>
        </p:txBody>
      </p:sp>
    </p:spTree>
    <p:extLst>
      <p:ext uri="{BB962C8B-B14F-4D97-AF65-F5344CB8AC3E}">
        <p14:creationId xmlns:p14="http://schemas.microsoft.com/office/powerpoint/2010/main" val="385374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Here its worth stopping for a second for a brief tutorial on biomass and climate impacts. Start on the upper left…</a:t>
            </a:r>
          </a:p>
        </p:txBody>
      </p:sp>
    </p:spTree>
    <p:extLst>
      <p:ext uri="{BB962C8B-B14F-4D97-AF65-F5344CB8AC3E}">
        <p14:creationId xmlns:p14="http://schemas.microsoft.com/office/powerpoint/2010/main" val="190851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Here its worth stopping for a second for a brief tutorial on biomass and climate impacts. Start on the upper left…</a:t>
            </a:r>
          </a:p>
        </p:txBody>
      </p:sp>
    </p:spTree>
    <p:extLst>
      <p:ext uri="{BB962C8B-B14F-4D97-AF65-F5344CB8AC3E}">
        <p14:creationId xmlns:p14="http://schemas.microsoft.com/office/powerpoint/2010/main" val="286141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Here its worth stopping for a second for a brief tutorial on biomass and climate impacts. Start on the upper left…</a:t>
            </a:r>
          </a:p>
        </p:txBody>
      </p:sp>
    </p:spTree>
    <p:extLst>
      <p:ext uri="{BB962C8B-B14F-4D97-AF65-F5344CB8AC3E}">
        <p14:creationId xmlns:p14="http://schemas.microsoft.com/office/powerpoint/2010/main" val="51415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Here its worth stopping for a second for a brief tutorial on biomass and climate impacts. Start on the upper left…</a:t>
            </a:r>
          </a:p>
        </p:txBody>
      </p:sp>
    </p:spTree>
    <p:extLst>
      <p:ext uri="{BB962C8B-B14F-4D97-AF65-F5344CB8AC3E}">
        <p14:creationId xmlns:p14="http://schemas.microsoft.com/office/powerpoint/2010/main" val="4035912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Ref idx="1001">
        <a:schemeClr val="bg2"/>
      </p:bgRef>
    </p:bg>
    <p:spTree>
      <p:nvGrpSpPr>
        <p:cNvPr id="1" name=""/>
        <p:cNvGrpSpPr/>
        <p:nvPr/>
      </p:nvGrpSpPr>
      <p:grpSpPr>
        <a:xfrm>
          <a:off x="0" y="0"/>
          <a:ext cx="0" cy="0"/>
          <a:chOff x="0" y="0"/>
          <a:chExt cx="0" cy="0"/>
        </a:xfrm>
      </p:grpSpPr>
      <p:pic>
        <p:nvPicPr>
          <p:cNvPr id="14" name="Google Shape;445;p1" descr="A person riding a bicycle on a road&#10;&#10;Description automatically generated">
            <a:extLst>
              <a:ext uri="{FF2B5EF4-FFF2-40B4-BE49-F238E27FC236}">
                <a16:creationId xmlns:a16="http://schemas.microsoft.com/office/drawing/2014/main" id="{5C68F11C-B594-827B-FE0A-9B248219BC6C}"/>
              </a:ext>
            </a:extLst>
          </p:cNvPr>
          <p:cNvPicPr preferRelativeResize="0">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36933" y="0"/>
            <a:ext cx="12218127" cy="6858000"/>
          </a:xfrm>
          <a:prstGeom prst="rect">
            <a:avLst/>
          </a:prstGeom>
          <a:solidFill>
            <a:schemeClr val="accent2"/>
          </a:solidFill>
          <a:ln>
            <a:noFill/>
          </a:ln>
        </p:spPr>
      </p:pic>
      <p:pic>
        <p:nvPicPr>
          <p:cNvPr id="6" name="Picture 5">
            <a:extLst>
              <a:ext uri="{FF2B5EF4-FFF2-40B4-BE49-F238E27FC236}">
                <a16:creationId xmlns:a16="http://schemas.microsoft.com/office/drawing/2014/main" id="{4CE03F19-A340-49B7-8C8B-EA85960F8014}"/>
              </a:ext>
            </a:extLst>
          </p:cNvPr>
          <p:cNvPicPr>
            <a:picLocks noChangeAspect="1"/>
          </p:cNvPicPr>
          <p:nvPr userDrawn="1"/>
        </p:nvPicPr>
        <p:blipFill>
          <a:blip r:embed="rId3">
            <a:alphaModFix amt="67000"/>
          </a:blip>
          <a:stretch>
            <a:fillRect/>
          </a:stretch>
        </p:blipFill>
        <p:spPr>
          <a:xfrm>
            <a:off x="-26127" y="0"/>
            <a:ext cx="6968332" cy="6419644"/>
          </a:xfrm>
          <a:prstGeom prst="rect">
            <a:avLst/>
          </a:prstGeom>
        </p:spPr>
      </p:pic>
      <p:sp>
        <p:nvSpPr>
          <p:cNvPr id="9" name="Title 8"/>
          <p:cNvSpPr>
            <a:spLocks noGrp="1"/>
          </p:cNvSpPr>
          <p:nvPr>
            <p:ph type="title"/>
          </p:nvPr>
        </p:nvSpPr>
        <p:spPr>
          <a:xfrm>
            <a:off x="586155" y="1345862"/>
            <a:ext cx="6356050" cy="1393442"/>
          </a:xfrm>
          <a:prstGeom prst="rect">
            <a:avLst/>
          </a:prstGeom>
        </p:spPr>
        <p:txBody>
          <a:bodyPr anchor="t">
            <a:noAutofit/>
          </a:bodyPr>
          <a:lstStyle>
            <a:lvl1pPr>
              <a:defRPr sz="3600" b="1">
                <a:solidFill>
                  <a:schemeClr val="bg1"/>
                </a:solidFill>
              </a:defRPr>
            </a:lvl1pPr>
          </a:lstStyle>
          <a:p>
            <a:endParaRPr lang="en-GB" dirty="0"/>
          </a:p>
        </p:txBody>
      </p:sp>
      <p:sp>
        <p:nvSpPr>
          <p:cNvPr id="8" name="Text Placeholder 7"/>
          <p:cNvSpPr>
            <a:spLocks noGrp="1"/>
          </p:cNvSpPr>
          <p:nvPr>
            <p:ph type="body" sz="quarter" idx="11"/>
          </p:nvPr>
        </p:nvSpPr>
        <p:spPr>
          <a:xfrm>
            <a:off x="811604" y="3479334"/>
            <a:ext cx="6356050" cy="787400"/>
          </a:xfrm>
          <a:prstGeom prst="rect">
            <a:avLst/>
          </a:prstGeom>
        </p:spPr>
        <p:txBody>
          <a:bodyPr anchor="t">
            <a:normAutofit/>
          </a:bodyPr>
          <a:lstStyle>
            <a:lvl1pPr marL="0" indent="0">
              <a:buNone/>
              <a:defRPr sz="1800" b="1">
                <a:solidFill>
                  <a:schemeClr val="bg1"/>
                </a:solidFill>
              </a:defRPr>
            </a:lvl1pPr>
            <a:lvl2pPr algn="l">
              <a:defRPr/>
            </a:lvl2pPr>
          </a:lstStyle>
          <a:p>
            <a:pPr lvl="0"/>
            <a:endParaRPr lang="en-GB" dirty="0"/>
          </a:p>
        </p:txBody>
      </p:sp>
      <p:pic>
        <p:nvPicPr>
          <p:cNvPr id="7" name="Picture 6">
            <a:extLst>
              <a:ext uri="{FF2B5EF4-FFF2-40B4-BE49-F238E27FC236}">
                <a16:creationId xmlns:a16="http://schemas.microsoft.com/office/drawing/2014/main" id="{B8E99A3A-223D-7047-9ADE-EA562D1776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2923" y="5636386"/>
            <a:ext cx="2317056" cy="1229956"/>
          </a:xfrm>
          <a:prstGeom prst="rect">
            <a:avLst/>
          </a:prstGeom>
        </p:spPr>
      </p:pic>
      <p:pic>
        <p:nvPicPr>
          <p:cNvPr id="2" name="Picture 6" descr="Image result for c3 unam transparente">
            <a:extLst>
              <a:ext uri="{FF2B5EF4-FFF2-40B4-BE49-F238E27FC236}">
                <a16:creationId xmlns:a16="http://schemas.microsoft.com/office/drawing/2014/main" id="{3445FF0E-BA9D-AF7A-41EB-5D7C8752263B}"/>
              </a:ext>
            </a:extLst>
          </p:cNvPr>
          <p:cNvPicPr>
            <a:picLocks noChangeAspect="1" noChangeArrowheads="1"/>
          </p:cNvPicPr>
          <p:nvPr userDrawn="1"/>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856210" y="5794164"/>
            <a:ext cx="2560316" cy="914400"/>
          </a:xfrm>
          <a:prstGeom prst="rect">
            <a:avLst/>
          </a:prstGeom>
          <a:noFill/>
        </p:spPr>
      </p:pic>
      <p:pic>
        <p:nvPicPr>
          <p:cNvPr id="3" name="Imagen 7" descr="Imagen que contiene texto, libro&#10;&#10;Descripción generada con confianza muy alta">
            <a:extLst>
              <a:ext uri="{FF2B5EF4-FFF2-40B4-BE49-F238E27FC236}">
                <a16:creationId xmlns:a16="http://schemas.microsoft.com/office/drawing/2014/main" id="{2928B691-C957-333F-B7F4-E46C22B652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13345" y="5794164"/>
            <a:ext cx="1086515" cy="914400"/>
          </a:xfrm>
          <a:prstGeom prst="rect">
            <a:avLst/>
          </a:prstGeom>
        </p:spPr>
      </p:pic>
      <p:pic>
        <p:nvPicPr>
          <p:cNvPr id="4" name="Imagen 8">
            <a:extLst>
              <a:ext uri="{FF2B5EF4-FFF2-40B4-BE49-F238E27FC236}">
                <a16:creationId xmlns:a16="http://schemas.microsoft.com/office/drawing/2014/main" id="{DC02BF87-2B13-F9AC-2519-1E836CF7AF7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466798" y="5794164"/>
            <a:ext cx="2592593" cy="914400"/>
          </a:xfrm>
          <a:prstGeom prst="rect">
            <a:avLst/>
          </a:prstGeom>
        </p:spPr>
      </p:pic>
      <p:sp>
        <p:nvSpPr>
          <p:cNvPr id="10" name="TextBox 9">
            <a:extLst>
              <a:ext uri="{FF2B5EF4-FFF2-40B4-BE49-F238E27FC236}">
                <a16:creationId xmlns:a16="http://schemas.microsoft.com/office/drawing/2014/main" id="{4BD8B789-D421-BC91-0CF4-369DBAFCC667}"/>
              </a:ext>
            </a:extLst>
          </p:cNvPr>
          <p:cNvSpPr txBox="1"/>
          <p:nvPr userDrawn="1"/>
        </p:nvSpPr>
        <p:spPr>
          <a:xfrm>
            <a:off x="-26127" y="-33002"/>
            <a:ext cx="2465184" cy="182880"/>
          </a:xfrm>
          <a:prstGeom prst="rect">
            <a:avLst/>
          </a:prstGeom>
          <a:noFill/>
        </p:spPr>
        <p:txBody>
          <a:bodyPr wrap="square">
            <a:spAutoFit/>
          </a:bodyPr>
          <a:lstStyle/>
          <a:p>
            <a:r>
              <a:rPr lang="en-US" sz="1100" dirty="0">
                <a:solidFill>
                  <a:schemeClr val="bg1"/>
                </a:solidFill>
                <a:latin typeface="Calibri Light" panose="020F0302020204030204" pitchFamily="34" charset="0"/>
                <a:cs typeface="Calibri Light" panose="020F0302020204030204" pitchFamily="34" charset="0"/>
              </a:rPr>
              <a:t>Timothy </a:t>
            </a:r>
            <a:r>
              <a:rPr lang="en-US" sz="1100" dirty="0" err="1">
                <a:solidFill>
                  <a:schemeClr val="bg1"/>
                </a:solidFill>
                <a:latin typeface="Calibri Light" panose="020F0302020204030204" pitchFamily="34" charset="0"/>
                <a:cs typeface="Calibri Light" panose="020F0302020204030204" pitchFamily="34" charset="0"/>
              </a:rPr>
              <a:t>Akolamazima</a:t>
            </a:r>
            <a:r>
              <a:rPr lang="en-US" sz="1100" dirty="0">
                <a:solidFill>
                  <a:schemeClr val="bg1"/>
                </a:solidFill>
                <a:latin typeface="Calibri Light" panose="020F0302020204030204" pitchFamily="34" charset="0"/>
                <a:cs typeface="Calibri Light" panose="020F0302020204030204" pitchFamily="34" charset="0"/>
              </a:rPr>
              <a:t>: CC-BY-SA-4.0</a:t>
            </a:r>
          </a:p>
        </p:txBody>
      </p:sp>
    </p:spTree>
    <p:extLst>
      <p:ext uri="{BB962C8B-B14F-4D97-AF65-F5344CB8AC3E}">
        <p14:creationId xmlns:p14="http://schemas.microsoft.com/office/powerpoint/2010/main" val="32266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423" userDrawn="1">
          <p15:clr>
            <a:srgbClr val="FBAE40"/>
          </p15:clr>
        </p15:guide>
        <p15:guide id="3" orient="horz" pos="4042" userDrawn="1">
          <p15:clr>
            <a:srgbClr val="FBAE40"/>
          </p15:clr>
        </p15:guide>
        <p15:guide id="4" pos="7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761158342"/>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comparison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9" name="Picture 8">
            <a:extLst>
              <a:ext uri="{FF2B5EF4-FFF2-40B4-BE49-F238E27FC236}">
                <a16:creationId xmlns:a16="http://schemas.microsoft.com/office/drawing/2014/main" id="{3833A299-03B5-204A-9874-994042EA7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1392275055"/>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0">
                <a:solidFill>
                  <a:schemeClr val="tx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cxnSp>
        <p:nvCxnSpPr>
          <p:cNvPr id="3" name="Straight Connector 2">
            <a:extLst>
              <a:ext uri="{FF2B5EF4-FFF2-40B4-BE49-F238E27FC236}">
                <a16:creationId xmlns:a16="http://schemas.microsoft.com/office/drawing/2014/main" id="{6C613AA8-1742-0180-20ED-82A94E5C5C11}"/>
              </a:ext>
            </a:extLst>
          </p:cNvPr>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677882"/>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0">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5" name="Picture 4">
            <a:extLst>
              <a:ext uri="{FF2B5EF4-FFF2-40B4-BE49-F238E27FC236}">
                <a16:creationId xmlns:a16="http://schemas.microsoft.com/office/drawing/2014/main" id="{09F83715-0E39-FB4C-B284-848BC5AC2F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09"/>
            <a:ext cx="1221059" cy="1321187"/>
          </a:xfrm>
          <a:prstGeom prst="rect">
            <a:avLst/>
          </a:prstGeom>
        </p:spPr>
      </p:pic>
    </p:spTree>
    <p:extLst>
      <p:ext uri="{BB962C8B-B14F-4D97-AF65-F5344CB8AC3E}">
        <p14:creationId xmlns:p14="http://schemas.microsoft.com/office/powerpoint/2010/main" val="802168580"/>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584963962"/>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ntent 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itle 1"/>
          <p:cNvSpPr>
            <a:spLocks noGrp="1"/>
          </p:cNvSpPr>
          <p:nvPr>
            <p:ph type="title"/>
          </p:nvPr>
        </p:nvSpPr>
        <p:spPr>
          <a:xfrm>
            <a:off x="575736" y="368301"/>
            <a:ext cx="11040533" cy="711200"/>
          </a:xfrm>
          <a:prstGeom prst="rect">
            <a:avLst/>
          </a:prstGeom>
        </p:spPr>
        <p:txBody>
          <a:bodyPr>
            <a:normAutofit/>
          </a:bodyPr>
          <a:lstStyle>
            <a:lvl1pPr>
              <a:defRPr sz="4400" b="0">
                <a:solidFill>
                  <a:schemeClr val="tx1"/>
                </a:solidFill>
              </a:defRPr>
            </a:lvl1pPr>
          </a:lstStyle>
          <a:p>
            <a:r>
              <a:rPr lang="en-US"/>
              <a:t>Click to edit Master title style</a:t>
            </a:r>
            <a:endParaRPr lang="en-GB" dirty="0"/>
          </a:p>
        </p:txBody>
      </p:sp>
      <p:sp>
        <p:nvSpPr>
          <p:cNvPr id="5"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sing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single content log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1" name="Picture 10">
            <a:extLst>
              <a:ext uri="{FF2B5EF4-FFF2-40B4-BE49-F238E27FC236}">
                <a16:creationId xmlns:a16="http://schemas.microsoft.com/office/drawing/2014/main" id="{FDEB0A64-6C79-664A-A981-6AB5FF074A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1446142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1238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Title Only">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25905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ing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normAutofit/>
          </a:bodyPr>
          <a:lstStyle>
            <a:lvl1pPr>
              <a:defRPr sz="4000" b="0">
                <a:solidFill>
                  <a:schemeClr val="tx1"/>
                </a:solidFill>
              </a:defRPr>
            </a:lvl1pPr>
          </a:lstStyle>
          <a:p>
            <a:r>
              <a:rPr lang="en-US" dirty="0"/>
              <a:t>Click to edit Master title style</a:t>
            </a:r>
            <a:endParaRPr lang="en-GB" dirty="0"/>
          </a:p>
        </p:txBody>
      </p:sp>
      <p:sp>
        <p:nvSpPr>
          <p:cNvPr id="10" name="Content Placeholder 9"/>
          <p:cNvSpPr>
            <a:spLocks noGrp="1"/>
          </p:cNvSpPr>
          <p:nvPr>
            <p:ph sz="quarter" idx="12" hasCustomPrompt="1"/>
          </p:nvPr>
        </p:nvSpPr>
        <p:spPr>
          <a:xfrm>
            <a:off x="575736" y="1416652"/>
            <a:ext cx="11040533" cy="4827394"/>
          </a:xfrm>
          <a:prstGeom prst="rect">
            <a:avLst/>
          </a:prstGeom>
        </p:spPr>
        <p:txBody>
          <a:bodyPr>
            <a:normAutofit/>
          </a:bodyPr>
          <a:lstStyle>
            <a:lvl1pPr marL="342900" indent="-342900">
              <a:lnSpc>
                <a:spcPct val="110000"/>
              </a:lnSpc>
              <a:spcBef>
                <a:spcPts val="0"/>
              </a:spcBef>
              <a:spcAft>
                <a:spcPts val="600"/>
              </a:spcAft>
              <a:buFont typeface="Arial" panose="020B0604020202020204" pitchFamily="34" charset="0"/>
              <a:buChar char="•"/>
              <a:defRPr sz="3200">
                <a:solidFill>
                  <a:schemeClr val="tx1"/>
                </a:solidFill>
              </a:defRPr>
            </a:lvl1pPr>
            <a:lvl2pPr marL="800100" indent="-342900">
              <a:lnSpc>
                <a:spcPct val="110000"/>
              </a:lnSpc>
              <a:spcBef>
                <a:spcPts val="0"/>
              </a:spcBef>
              <a:spcAft>
                <a:spcPts val="600"/>
              </a:spcAft>
              <a:buFont typeface="Wingdings" pitchFamily="2" charset="2"/>
              <a:buChar char="§"/>
              <a:defRPr sz="2800">
                <a:solidFill>
                  <a:schemeClr val="bg1">
                    <a:lumMod val="50000"/>
                  </a:schemeClr>
                </a:solidFill>
              </a:defRPr>
            </a:lvl2pPr>
            <a:lvl3pPr marL="1257300" indent="-342900">
              <a:lnSpc>
                <a:spcPct val="110000"/>
              </a:lnSpc>
              <a:spcBef>
                <a:spcPts val="0"/>
              </a:spcBef>
              <a:spcAft>
                <a:spcPts val="600"/>
              </a:spcAft>
              <a:buFont typeface="Arial" panose="020B0604020202020204" pitchFamily="34" charset="0"/>
              <a:buChar char="•"/>
              <a:defRPr sz="2400">
                <a:solidFill>
                  <a:schemeClr val="tx1"/>
                </a:solidFill>
              </a:defRPr>
            </a:lvl3pPr>
            <a:lvl4pPr marL="1657350" indent="-285750">
              <a:lnSpc>
                <a:spcPct val="110000"/>
              </a:lnSpc>
              <a:spcBef>
                <a:spcPts val="0"/>
              </a:spcBef>
              <a:spcAft>
                <a:spcPts val="600"/>
              </a:spcAft>
              <a:buFont typeface=".AppleSystemUIFont"/>
              <a:buChar char="-"/>
              <a:defRPr sz="2000">
                <a:solidFill>
                  <a:schemeClr val="bg1">
                    <a:lumMod val="50000"/>
                  </a:schemeClr>
                </a:solidFill>
              </a:defRPr>
            </a:lvl4pPr>
            <a:lvl5pPr marL="2114550"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a:extLst>
              <a:ext uri="{FF2B5EF4-FFF2-40B4-BE49-F238E27FC236}">
                <a16:creationId xmlns:a16="http://schemas.microsoft.com/office/drawing/2014/main" id="{E26EA3E5-55BD-5546-A774-CF444853D97C}"/>
              </a:ext>
            </a:extLst>
          </p:cNvPr>
          <p:cNvSpPr txBox="1"/>
          <p:nvPr userDrawn="1"/>
        </p:nvSpPr>
        <p:spPr>
          <a:xfrm>
            <a:off x="11066993" y="6557681"/>
            <a:ext cx="1013419" cy="276999"/>
          </a:xfrm>
          <a:prstGeom prst="rect">
            <a:avLst/>
          </a:prstGeom>
          <a:noFill/>
        </p:spPr>
        <p:txBody>
          <a:bodyPr wrap="none" rtlCol="0">
            <a:spAutoFit/>
          </a:bodyPr>
          <a:lstStyle/>
          <a:p>
            <a:pPr algn="r"/>
            <a:fld id="{9ED3126B-7436-AD49-81DE-62612FB5163C}" type="datetime3">
              <a:rPr lang="en-US" sz="1200" smtClean="0">
                <a:solidFill>
                  <a:schemeClr val="bg1">
                    <a:lumMod val="50000"/>
                  </a:schemeClr>
                </a:solidFill>
              </a:rPr>
              <a:t>10 February 2025</a:t>
            </a:fld>
            <a:endParaRPr lang="en-US" sz="1200" dirty="0">
              <a:solidFill>
                <a:schemeClr val="bg1">
                  <a:lumMod val="50000"/>
                </a:schemeClr>
              </a:solidFill>
            </a:endParaRPr>
          </a:p>
        </p:txBody>
      </p:sp>
      <p:sp>
        <p:nvSpPr>
          <p:cNvPr id="9" name="TextBox 8">
            <a:extLst>
              <a:ext uri="{FF2B5EF4-FFF2-40B4-BE49-F238E27FC236}">
                <a16:creationId xmlns:a16="http://schemas.microsoft.com/office/drawing/2014/main" id="{F808C490-FEE7-024D-AA58-9830B32C0B6F}"/>
              </a:ext>
            </a:extLst>
          </p:cNvPr>
          <p:cNvSpPr txBox="1"/>
          <p:nvPr userDrawn="1"/>
        </p:nvSpPr>
        <p:spPr>
          <a:xfrm>
            <a:off x="43518" y="6586672"/>
            <a:ext cx="367408" cy="276999"/>
          </a:xfrm>
          <a:prstGeom prst="rect">
            <a:avLst/>
          </a:prstGeom>
          <a:noFill/>
        </p:spPr>
        <p:txBody>
          <a:bodyPr wrap="none" rtlCol="0">
            <a:spAutoFit/>
          </a:bodyPr>
          <a:lstStyle/>
          <a:p>
            <a:pPr algn="r"/>
            <a:fld id="{DA0CA48A-3B7E-F74A-87D0-C6F183D5F8EA}" type="slidenum">
              <a:rPr lang="en-US" sz="1200" smtClean="0">
                <a:solidFill>
                  <a:schemeClr val="bg1">
                    <a:lumMod val="50000"/>
                  </a:schemeClr>
                </a:solidFill>
              </a:rPr>
              <a:t>‹#›</a:t>
            </a:fld>
            <a:endParaRPr lang="en-US" sz="1200" dirty="0">
              <a:solidFill>
                <a:schemeClr val="bg1">
                  <a:lumMod val="50000"/>
                </a:schemeClr>
              </a:solidFill>
            </a:endParaRPr>
          </a:p>
        </p:txBody>
      </p:sp>
      <p:cxnSp>
        <p:nvCxnSpPr>
          <p:cNvPr id="11" name="Straight Connector 10">
            <a:extLst>
              <a:ext uri="{FF2B5EF4-FFF2-40B4-BE49-F238E27FC236}">
                <a16:creationId xmlns:a16="http://schemas.microsoft.com/office/drawing/2014/main" id="{739E14E8-4D03-F845-9764-1144792708DB}"/>
              </a:ext>
            </a:extLst>
          </p:cNvPr>
          <p:cNvCxnSpPr/>
          <p:nvPr userDrawn="1"/>
        </p:nvCxnSpPr>
        <p:spPr>
          <a:xfrm>
            <a:off x="575736" y="124807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7870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_Title Only">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04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24807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46F9C4-43F2-C745-8603-4010E1F37402}"/>
              </a:ext>
            </a:extLst>
          </p:cNvPr>
          <p:cNvSpPr txBox="1"/>
          <p:nvPr userDrawn="1"/>
        </p:nvSpPr>
        <p:spPr>
          <a:xfrm>
            <a:off x="43518" y="6600119"/>
            <a:ext cx="367408" cy="276999"/>
          </a:xfrm>
          <a:prstGeom prst="rect">
            <a:avLst/>
          </a:prstGeom>
          <a:noFill/>
        </p:spPr>
        <p:txBody>
          <a:bodyPr wrap="none" rtlCol="0">
            <a:spAutoFit/>
          </a:bodyPr>
          <a:lstStyle/>
          <a:p>
            <a:pPr algn="r"/>
            <a:fld id="{DA0CA48A-3B7E-F74A-87D0-C6F183D5F8EA}" type="slidenum">
              <a:rPr lang="en-US" sz="1200" smtClean="0">
                <a:solidFill>
                  <a:schemeClr val="bg1">
                    <a:lumMod val="50000"/>
                  </a:schemeClr>
                </a:solidFill>
              </a:rPr>
              <a:t>‹#›</a:t>
            </a:fld>
            <a:endParaRPr lang="en-US" sz="1200" dirty="0">
              <a:solidFill>
                <a:schemeClr val="bg1">
                  <a:lumMod val="50000"/>
                </a:schemeClr>
              </a:solidFill>
            </a:endParaRPr>
          </a:p>
        </p:txBody>
      </p:sp>
      <p:sp>
        <p:nvSpPr>
          <p:cNvPr id="7" name="TextBox 6">
            <a:extLst>
              <a:ext uri="{FF2B5EF4-FFF2-40B4-BE49-F238E27FC236}">
                <a16:creationId xmlns:a16="http://schemas.microsoft.com/office/drawing/2014/main" id="{545FFD90-BD48-9247-8207-5B00BD0D4C5C}"/>
              </a:ext>
            </a:extLst>
          </p:cNvPr>
          <p:cNvSpPr txBox="1"/>
          <p:nvPr userDrawn="1"/>
        </p:nvSpPr>
        <p:spPr>
          <a:xfrm>
            <a:off x="11066993" y="6571128"/>
            <a:ext cx="1013419" cy="276999"/>
          </a:xfrm>
          <a:prstGeom prst="rect">
            <a:avLst/>
          </a:prstGeom>
          <a:noFill/>
        </p:spPr>
        <p:txBody>
          <a:bodyPr wrap="none" rtlCol="0">
            <a:spAutoFit/>
          </a:bodyPr>
          <a:lstStyle/>
          <a:p>
            <a:pPr algn="r"/>
            <a:fld id="{9ED3126B-7436-AD49-81DE-62612FB5163C}" type="datetime3">
              <a:rPr lang="en-US" sz="1200" smtClean="0">
                <a:solidFill>
                  <a:schemeClr val="bg1">
                    <a:lumMod val="50000"/>
                  </a:schemeClr>
                </a:solidFill>
              </a:rPr>
              <a:t>9 February 2025</a:t>
            </a:fld>
            <a:endParaRPr lang="en-US" sz="1200" dirty="0">
              <a:solidFill>
                <a:schemeClr val="bg1">
                  <a:lumMod val="50000"/>
                </a:schemeClr>
              </a:solidFill>
            </a:endParaRPr>
          </a:p>
        </p:txBody>
      </p:sp>
    </p:spTree>
    <p:extLst>
      <p:ext uri="{BB962C8B-B14F-4D97-AF65-F5344CB8AC3E}">
        <p14:creationId xmlns:p14="http://schemas.microsoft.com/office/powerpoint/2010/main" val="10066179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E46CD6EA-B4AA-E178-94CD-62F690472786}"/>
              </a:ext>
            </a:extLst>
          </p:cNvPr>
          <p:cNvSpPr>
            <a:spLocks noGrp="1"/>
          </p:cNvSpPr>
          <p:nvPr>
            <p:ph idx="1"/>
          </p:nvPr>
        </p:nvSpPr>
        <p:spPr/>
        <p:txBody>
          <a:bodyPr/>
          <a:lstStyle>
            <a:lvl1pPr>
              <a:lnSpc>
                <a:spcPct val="105000"/>
              </a:lnSpc>
              <a:spcBef>
                <a:spcPts val="0"/>
              </a:spcBef>
              <a:spcAft>
                <a:spcPts val="1200"/>
              </a:spcAft>
              <a:defRPr sz="3200"/>
            </a:lvl1pPr>
            <a:lvl2pPr>
              <a:lnSpc>
                <a:spcPct val="105000"/>
              </a:lnSpc>
              <a:spcBef>
                <a:spcPts val="0"/>
              </a:spcBef>
              <a:spcAft>
                <a:spcPts val="1200"/>
              </a:spcAft>
              <a:defRPr sz="2800"/>
            </a:lvl2pPr>
            <a:lvl3pPr>
              <a:lnSpc>
                <a:spcPct val="105000"/>
              </a:lnSpc>
              <a:spcBef>
                <a:spcPts val="0"/>
              </a:spcBef>
              <a:spcAft>
                <a:spcPts val="1200"/>
              </a:spcAft>
              <a:defRPr sz="2400"/>
            </a:lvl3pPr>
            <a:lvl4pPr>
              <a:lnSpc>
                <a:spcPct val="105000"/>
              </a:lnSpc>
              <a:spcBef>
                <a:spcPts val="0"/>
              </a:spcBef>
              <a:spcAft>
                <a:spcPts val="1200"/>
              </a:spcAft>
              <a:defRPr sz="2000"/>
            </a:lvl4pPr>
            <a:lvl5pPr>
              <a:lnSpc>
                <a:spcPct val="105000"/>
              </a:lnSpc>
              <a:spcBef>
                <a:spcPts val="0"/>
              </a:spcBef>
              <a:spcAft>
                <a:spcPts val="12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19AA159-3B9D-3211-4AA8-1B19F882BFE1}"/>
              </a:ext>
            </a:extLst>
          </p:cNvPr>
          <p:cNvSpPr>
            <a:spLocks noGrp="1"/>
          </p:cNvSpPr>
          <p:nvPr>
            <p:ph type="dt" sz="half" idx="10"/>
          </p:nvPr>
        </p:nvSpPr>
        <p:spPr/>
        <p:txBody>
          <a:bodyPr/>
          <a:lstStyle/>
          <a:p>
            <a:fld id="{BABFE860-21FD-4DA0-9E9A-92548ED661C3}" type="datetime1">
              <a:rPr lang="en-US" smtClean="0"/>
              <a:t>2/10/25</a:t>
            </a:fld>
            <a:endParaRPr lang="en-US"/>
          </a:p>
        </p:txBody>
      </p:sp>
      <p:sp>
        <p:nvSpPr>
          <p:cNvPr id="8" name="Footer Placeholder 7">
            <a:extLst>
              <a:ext uri="{FF2B5EF4-FFF2-40B4-BE49-F238E27FC236}">
                <a16:creationId xmlns:a16="http://schemas.microsoft.com/office/drawing/2014/main" id="{CEB830FF-6C5F-2FD4-4E1E-7277A5D31134}"/>
              </a:ext>
            </a:extLst>
          </p:cNvPr>
          <p:cNvSpPr>
            <a:spLocks noGrp="1"/>
          </p:cNvSpPr>
          <p:nvPr>
            <p:ph type="ftr" sz="quarter" idx="11"/>
          </p:nvPr>
        </p:nvSpPr>
        <p:spPr>
          <a:xfrm>
            <a:off x="457200" y="6254713"/>
            <a:ext cx="7518400" cy="49025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1827B6-25B8-98D2-B1A3-97F9AD9A942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69820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10000"/>
              </a:lnSpc>
              <a:spcBef>
                <a:spcPts val="0"/>
              </a:spcBef>
              <a:spcAft>
                <a:spcPts val="1200"/>
              </a:spcAft>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132664521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dirty="0"/>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10000"/>
              </a:lnSpc>
              <a:spcBef>
                <a:spcPts val="0"/>
              </a:spcBef>
              <a:spcAft>
                <a:spcPts val="1200"/>
              </a:spcAft>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pic>
        <p:nvPicPr>
          <p:cNvPr id="4" name="Picture 3">
            <a:extLst>
              <a:ext uri="{FF2B5EF4-FFF2-40B4-BE49-F238E27FC236}">
                <a16:creationId xmlns:a16="http://schemas.microsoft.com/office/drawing/2014/main" id="{58F5EE42-F848-FC4E-BE9C-2CD84D5AAC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775665903"/>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 gree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bg1"/>
                </a:solidFill>
              </a:defRPr>
            </a:lvl1pPr>
          </a:lstStyle>
          <a:p>
            <a:r>
              <a:rPr lang="en-US" dirty="0"/>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072503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23031" y="-177800"/>
            <a:ext cx="12479867" cy="7035800"/>
          </a:xfrm>
          <a:prstGeom prst="rect">
            <a:avLst/>
          </a:prstGeom>
        </p:spPr>
        <p:txBody>
          <a:bodyPr/>
          <a:lstStyle>
            <a:lvl1pPr marL="0" indent="0">
              <a:buNone/>
              <a:defRPr/>
            </a:lvl1pPr>
          </a:lstStyle>
          <a:p>
            <a:r>
              <a:rPr lang="en-US"/>
              <a:t>Click icon to add picture</a:t>
            </a:r>
            <a:endParaRPr lang="en-GB" dirty="0"/>
          </a:p>
        </p:txBody>
      </p:sp>
      <p:sp>
        <p:nvSpPr>
          <p:cNvPr id="4" name="Title 8"/>
          <p:cNvSpPr>
            <a:spLocks noGrp="1"/>
          </p:cNvSpPr>
          <p:nvPr>
            <p:ph type="title"/>
          </p:nvPr>
        </p:nvSpPr>
        <p:spPr>
          <a:xfrm>
            <a:off x="254003" y="2431048"/>
            <a:ext cx="5503332" cy="2273300"/>
          </a:xfrm>
          <a:prstGeom prst="rect">
            <a:avLst/>
          </a:prstGeom>
        </p:spPr>
        <p:txBody>
          <a:bodyPr anchor="t"/>
          <a:lstStyle>
            <a:lvl1pPr>
              <a:defRPr sz="48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254003" y="3859798"/>
            <a:ext cx="4521200" cy="889000"/>
          </a:xfrm>
          <a:prstGeom prst="rect">
            <a:avLst/>
          </a:prstGeom>
        </p:spPr>
        <p:txBody>
          <a:bodyPr/>
          <a:lstStyle>
            <a:lvl1pPr marL="0" indent="0">
              <a:buNone/>
              <a:defRPr sz="2400" b="1" i="0">
                <a:solidFill>
                  <a:schemeClr val="bg1"/>
                </a:solidFill>
              </a:defRPr>
            </a:lvl1pPr>
          </a:lstStyle>
          <a:p>
            <a:pPr lvl="0"/>
            <a:r>
              <a:rPr lang="en-US"/>
              <a:t>Edit Master text styles</a:t>
            </a:r>
          </a:p>
        </p:txBody>
      </p:sp>
    </p:spTree>
    <p:extLst>
      <p:ext uri="{BB962C8B-B14F-4D97-AF65-F5344CB8AC3E}">
        <p14:creationId xmlns:p14="http://schemas.microsoft.com/office/powerpoint/2010/main" val="14263771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2BC674-8D4E-CE4A-9996-B4560676B264}"/>
              </a:ext>
            </a:extLst>
          </p:cNvPr>
          <p:cNvSpPr>
            <a:spLocks noGrp="1"/>
          </p:cNvSpPr>
          <p:nvPr>
            <p:ph type="pic" sz="quarter" idx="11"/>
          </p:nvPr>
        </p:nvSpPr>
        <p:spPr>
          <a:xfrm>
            <a:off x="-152400" y="-88900"/>
            <a:ext cx="12479867" cy="7035800"/>
          </a:xfrm>
          <a:prstGeom prst="rect">
            <a:avLst/>
          </a:prstGeom>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5DD44D31-6E81-0841-9AE6-1C2A62D883F0}"/>
              </a:ext>
            </a:extLst>
          </p:cNvPr>
          <p:cNvSpPr>
            <a:spLocks noGrp="1"/>
          </p:cNvSpPr>
          <p:nvPr>
            <p:ph type="title"/>
          </p:nvPr>
        </p:nvSpPr>
        <p:spPr>
          <a:xfrm>
            <a:off x="2022060" y="2445724"/>
            <a:ext cx="8473661" cy="1781727"/>
          </a:xfrm>
        </p:spPr>
        <p:txBody>
          <a:bodyPr>
            <a:normAutofit/>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48380809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cxnSp>
        <p:nvCxnSpPr>
          <p:cNvPr id="14" name="Straight Connector 13"/>
          <p:cNvCxnSpPr/>
          <p:nvPr userDrawn="1"/>
        </p:nvCxnSpPr>
        <p:spPr>
          <a:xfrm flipV="1">
            <a:off x="575737"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9007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cxnSp>
        <p:nvCxnSpPr>
          <p:cNvPr id="14" name="Straight Connector 13"/>
          <p:cNvCxnSpPr/>
          <p:nvPr userDrawn="1"/>
        </p:nvCxnSpPr>
        <p:spPr>
          <a:xfrm flipV="1">
            <a:off x="575737"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720A55-AE86-B249-92AE-169A9E7FA7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4192426784"/>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0"/>
            <a:ext cx="10515600" cy="10456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454248"/>
      </p:ext>
    </p:extLst>
  </p:cSld>
  <p:clrMap bg1="lt1" tx1="dk1" bg2="lt2" tx2="dk2" accent1="accent1" accent2="accent2" accent3="accent3" accent4="accent4" accent5="accent5" accent6="accent6" hlink="hlink" folHlink="folHlink"/>
  <p:sldLayoutIdLst>
    <p:sldLayoutId id="2147483651" r:id="rId1"/>
    <p:sldLayoutId id="2147483670" r:id="rId2"/>
    <p:sldLayoutId id="2147483653" r:id="rId3"/>
    <p:sldLayoutId id="2147483662" r:id="rId4"/>
    <p:sldLayoutId id="2147483661" r:id="rId5"/>
    <p:sldLayoutId id="2147483652" r:id="rId6"/>
    <p:sldLayoutId id="2147483660" r:id="rId7"/>
    <p:sldLayoutId id="2147483655" r:id="rId8"/>
    <p:sldLayoutId id="2147483663" r:id="rId9"/>
    <p:sldLayoutId id="2147483656" r:id="rId10"/>
    <p:sldLayoutId id="2147483667" r:id="rId11"/>
    <p:sldLayoutId id="2147483654" r:id="rId12"/>
    <p:sldLayoutId id="2147483664" r:id="rId13"/>
    <p:sldLayoutId id="2147483657" r:id="rId14"/>
    <p:sldLayoutId id="2147483659" r:id="rId15"/>
    <p:sldLayoutId id="2147483658" r:id="rId16"/>
    <p:sldLayoutId id="2147483665" r:id="rId17"/>
    <p:sldLayoutId id="2147483675" r:id="rId18"/>
    <p:sldLayoutId id="2147483676" r:id="rId19"/>
    <p:sldLayoutId id="2147483677" r:id="rId20"/>
    <p:sldLayoutId id="2147483678" r:id="rId21"/>
    <p:sldLayoutId id="2147483679" r:id="rId22"/>
  </p:sldLayoutIdLst>
  <p:txStyles>
    <p:titleStyle>
      <a:lvl1pPr algn="l" defTabSz="914400" rtl="0" eaLnBrk="1" latinLnBrk="0" hangingPunct="1">
        <a:lnSpc>
          <a:spcPct val="90000"/>
        </a:lnSpc>
        <a:spcBef>
          <a:spcPct val="0"/>
        </a:spcBef>
        <a:buNone/>
        <a:defRPr sz="4000" kern="1200">
          <a:solidFill>
            <a:schemeClr val="tx1"/>
          </a:solidFill>
          <a:latin typeface="Aptos Narrow" panose="020B0004020202020204" pitchFamily="34" charset="0"/>
          <a:ea typeface="Aptos Narrow" panose="020B0004020202020204" pitchFamily="34"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Narrow" panose="020B0004020202020204" pitchFamily="34" charset="0"/>
          <a:ea typeface="Aptos Narrow" panose="020B0004020202020204" pitchFamily="34"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Narrow" panose="020B0004020202020204" pitchFamily="34" charset="0"/>
          <a:ea typeface="Aptos Narrow" panose="020B0004020202020204" pitchFamily="34"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Narrow" panose="020B0004020202020204" pitchFamily="34" charset="0"/>
          <a:ea typeface="Aptos Narrow" panose="020B0004020202020204" pitchFamily="34"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Narrow" panose="020B0004020202020204" pitchFamily="34" charset="0"/>
          <a:ea typeface="Aptos Narrow" panose="020B0004020202020204" pitchFamily="34"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Narrow" panose="020B0004020202020204" pitchFamily="34" charset="0"/>
          <a:ea typeface="Aptos Narrow" panose="020B0004020202020204" pitchFamily="34"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jpe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jpe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hyperlink" Target="https://doi.org/10.1146/annurev.energy.25.1.74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hyperlink" Target="https://doi.org/10.1146/annurev.energy.25.1.74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hyperlink" Target="https://dx.doi.org/10.1088/1748-9326/acb5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ao.org/faostat/en/#data/FO" TargetMode="External"/><Relationship Id="rId5" Type="http://schemas.openxmlformats.org/officeDocument/2006/relationships/hyperlink" Target="https://vizhub.healthdata.org/gbd-compare/" TargetMode="External"/><Relationship Id="rId4" Type="http://schemas.openxmlformats.org/officeDocument/2006/relationships/hyperlink" Target="https://www.who.int/data/gho/data/themes/air-pollution/household-air-pollution"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iopscience.iop.org/article/10.1088/1748-9326/7/4/044009" TargetMode="External"/><Relationship Id="rId7" Type="http://schemas.openxmlformats.org/officeDocument/2006/relationships/hyperlink" Target="https://link.springer.com/article/10.1186/s13021-017-0072-2" TargetMode="External"/><Relationship Id="rId2" Type="http://schemas.openxmlformats.org/officeDocument/2006/relationships/hyperlink" Target="http://www.pnas.org/cgi/doi/10.1073/pnas.0914471107" TargetMode="External"/><Relationship Id="rId1" Type="http://schemas.openxmlformats.org/officeDocument/2006/relationships/slideLayout" Target="../slideLayouts/slideLayout2.xml"/><Relationship Id="rId6" Type="http://schemas.openxmlformats.org/officeDocument/2006/relationships/hyperlink" Target="https://iopscience.iop.org/article/10.1088/1748-9326/11/9/094020/meta" TargetMode="External"/><Relationship Id="rId5" Type="http://schemas.openxmlformats.org/officeDocument/2006/relationships/hyperlink" Target="https://www.nature.com/articles/s41467-018-05386-z" TargetMode="External"/><Relationship Id="rId4" Type="http://schemas.openxmlformats.org/officeDocument/2006/relationships/hyperlink" Target="http://www.sciencedirect.com/science/article/pii/S014362281400109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ao.org/4/Y4171E/Y4171E10.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doi.org/10.1016/j.ecolind.2020.107268"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hyperlink" Target="https://www.nature.com/articles/s41467-018-05386-z" TargetMode="Externa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hyperlink" Target="https://www.nature.com/articles/s41586-022-05653-6"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hyperlink" Target="https://cbmjournal.biomedcentral.com/articles/10.1186/s13021-017-0072-2#Fig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8.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mofuss.unam.mx/mofuss-d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jpe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jpe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34" y="1038946"/>
            <a:ext cx="6676036" cy="1537452"/>
          </a:xfrm>
        </p:spPr>
        <p:txBody>
          <a:bodyPr/>
          <a:lstStyle/>
          <a:p>
            <a:r>
              <a:rPr lang="en-US" sz="3800" dirty="0"/>
              <a:t>Generating Emission Reductions from Clean Cooking Interventions</a:t>
            </a:r>
          </a:p>
        </p:txBody>
      </p:sp>
      <p:sp>
        <p:nvSpPr>
          <p:cNvPr id="4" name="Text Placeholder 3"/>
          <p:cNvSpPr>
            <a:spLocks noGrp="1"/>
          </p:cNvSpPr>
          <p:nvPr>
            <p:ph type="body" sz="quarter" idx="11"/>
          </p:nvPr>
        </p:nvSpPr>
        <p:spPr>
          <a:xfrm>
            <a:off x="1029262" y="2666834"/>
            <a:ext cx="5407582" cy="2497826"/>
          </a:xfrm>
        </p:spPr>
        <p:txBody>
          <a:bodyPr>
            <a:normAutofit fontScale="92500"/>
          </a:bodyPr>
          <a:lstStyle/>
          <a:p>
            <a:pPr lvl="0"/>
            <a:r>
              <a:rPr lang="en-GB" sz="2400" b="0" dirty="0"/>
              <a:t>Rob Bail	is – SEI US</a:t>
            </a:r>
          </a:p>
          <a:p>
            <a:pPr lvl="0"/>
            <a:r>
              <a:rPr lang="en-GB" sz="2400" b="0" dirty="0"/>
              <a:t>Adrian Ghilardi – UNAM </a:t>
            </a:r>
          </a:p>
          <a:p>
            <a:pPr lvl="0"/>
            <a:r>
              <a:rPr lang="en-GB" sz="2400" b="0" dirty="0"/>
              <a:t>Stephen </a:t>
            </a:r>
            <a:r>
              <a:rPr lang="en-GB" sz="2400" b="0" dirty="0" err="1"/>
              <a:t>Pluymaekers</a:t>
            </a:r>
            <a:r>
              <a:rPr lang="en-GB" sz="2400" b="0" dirty="0"/>
              <a:t> – CCA</a:t>
            </a:r>
          </a:p>
          <a:p>
            <a:pPr lvl="0"/>
            <a:r>
              <a:rPr lang="en-GB" sz="2400" b="0" dirty="0"/>
              <a:t>Dana Charon – Berkeley Air Monitoring Group</a:t>
            </a:r>
          </a:p>
          <a:p>
            <a:pPr marL="458788" lvl="0"/>
            <a:r>
              <a:rPr lang="en-GB" sz="2000" b="0" dirty="0"/>
              <a:t>MoFuSS 2025 </a:t>
            </a:r>
            <a:r>
              <a:rPr lang="en-GB" sz="2000" b="0" dirty="0" err="1"/>
              <a:t>BeZero</a:t>
            </a:r>
            <a:r>
              <a:rPr lang="en-GB" sz="2000" b="0" dirty="0"/>
              <a:t> Workshop</a:t>
            </a:r>
          </a:p>
          <a:p>
            <a:pPr marL="458788" lvl="0"/>
            <a:r>
              <a:rPr lang="en-GB" sz="2000" b="0" dirty="0"/>
              <a:t>	Tuesday 05 November 2024</a:t>
            </a:r>
          </a:p>
        </p:txBody>
      </p:sp>
    </p:spTree>
    <p:extLst>
      <p:ext uri="{BB962C8B-B14F-4D97-AF65-F5344CB8AC3E}">
        <p14:creationId xmlns:p14="http://schemas.microsoft.com/office/powerpoint/2010/main" val="50726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D773-B18D-D74B-B91E-00982BA219DE}"/>
              </a:ext>
            </a:extLst>
          </p:cNvPr>
          <p:cNvSpPr>
            <a:spLocks noGrp="1"/>
          </p:cNvSpPr>
          <p:nvPr>
            <p:ph type="title"/>
          </p:nvPr>
        </p:nvSpPr>
        <p:spPr/>
        <p:txBody>
          <a:bodyPr>
            <a:noAutofit/>
          </a:bodyPr>
          <a:lstStyle/>
          <a:p>
            <a:r>
              <a:rPr lang="en-US" sz="4800" b="0" dirty="0"/>
              <a:t>Carbon flows in the woodfuel life-cycle</a:t>
            </a:r>
          </a:p>
        </p:txBody>
      </p:sp>
      <p:pic>
        <p:nvPicPr>
          <p:cNvPr id="56" name="Picture 55" descr="A picture containing ground&#10;&#10;Description automatically generated">
            <a:extLst>
              <a:ext uri="{FF2B5EF4-FFF2-40B4-BE49-F238E27FC236}">
                <a16:creationId xmlns:a16="http://schemas.microsoft.com/office/drawing/2014/main" id="{E65BD8F3-D98D-4E78-9E86-E0D3AC8A66B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947576" y="4236545"/>
            <a:ext cx="1950720" cy="1950720"/>
          </a:xfrm>
          <a:prstGeom prst="ellipse">
            <a:avLst/>
          </a:prstGeom>
        </p:spPr>
      </p:pic>
      <p:pic>
        <p:nvPicPr>
          <p:cNvPr id="64" name="Picture 63" descr="A picture containing ground, outdoor, tree, dirt&#10;&#10;Description automatically generated">
            <a:extLst>
              <a:ext uri="{FF2B5EF4-FFF2-40B4-BE49-F238E27FC236}">
                <a16:creationId xmlns:a16="http://schemas.microsoft.com/office/drawing/2014/main" id="{0F6F5BEF-77DB-4038-A6BE-2DC191EE6026}"/>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129900" y="4236545"/>
            <a:ext cx="1950720" cy="1950720"/>
          </a:xfrm>
          <a:prstGeom prst="ellipse">
            <a:avLst/>
          </a:prstGeom>
        </p:spPr>
      </p:pic>
      <p:pic>
        <p:nvPicPr>
          <p:cNvPr id="66" name="Picture 65">
            <a:extLst>
              <a:ext uri="{FF2B5EF4-FFF2-40B4-BE49-F238E27FC236}">
                <a16:creationId xmlns:a16="http://schemas.microsoft.com/office/drawing/2014/main" id="{F087D8C6-A814-47B0-968E-6793FF2D4D2D}"/>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2124817" y="1429577"/>
            <a:ext cx="1955803" cy="1955803"/>
          </a:xfrm>
          <a:prstGeom prst="ellipse">
            <a:avLst/>
          </a:prstGeom>
        </p:spPr>
      </p:pic>
      <p:cxnSp>
        <p:nvCxnSpPr>
          <p:cNvPr id="72" name="Straight Arrow Connector 71">
            <a:extLst>
              <a:ext uri="{FF2B5EF4-FFF2-40B4-BE49-F238E27FC236}">
                <a16:creationId xmlns:a16="http://schemas.microsoft.com/office/drawing/2014/main" id="{E3EAC0FD-4EC0-4EB7-A444-7151DBDAE8E7}"/>
              </a:ext>
            </a:extLst>
          </p:cNvPr>
          <p:cNvCxnSpPr>
            <a:cxnSpLocks/>
            <a:stCxn id="66" idx="4"/>
            <a:endCxn id="64" idx="0"/>
          </p:cNvCxnSpPr>
          <p:nvPr/>
        </p:nvCxnSpPr>
        <p:spPr>
          <a:xfrm>
            <a:off x="3102719" y="3385380"/>
            <a:ext cx="2541" cy="85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FE9AB5B-A1F4-428B-8716-B7A012B0221C}"/>
              </a:ext>
            </a:extLst>
          </p:cNvPr>
          <p:cNvCxnSpPr>
            <a:cxnSpLocks/>
          </p:cNvCxnSpPr>
          <p:nvPr/>
        </p:nvCxnSpPr>
        <p:spPr>
          <a:xfrm>
            <a:off x="4080621" y="5211905"/>
            <a:ext cx="18669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A5078A7-28EB-441F-9EFA-589DCB665CBD}"/>
              </a:ext>
            </a:extLst>
          </p:cNvPr>
          <p:cNvSpPr txBox="1"/>
          <p:nvPr/>
        </p:nvSpPr>
        <p:spPr>
          <a:xfrm>
            <a:off x="1381657" y="1460798"/>
            <a:ext cx="1011588"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Biomass growth</a:t>
            </a:r>
          </a:p>
        </p:txBody>
      </p:sp>
      <p:sp>
        <p:nvSpPr>
          <p:cNvPr id="88" name="TextBox 87">
            <a:extLst>
              <a:ext uri="{FF2B5EF4-FFF2-40B4-BE49-F238E27FC236}">
                <a16:creationId xmlns:a16="http://schemas.microsoft.com/office/drawing/2014/main" id="{22AD7F15-1E42-405F-87C6-8CA74BEB8370}"/>
              </a:ext>
            </a:extLst>
          </p:cNvPr>
          <p:cNvSpPr txBox="1"/>
          <p:nvPr/>
        </p:nvSpPr>
        <p:spPr>
          <a:xfrm>
            <a:off x="3994960" y="5165726"/>
            <a:ext cx="2038277" cy="1354217"/>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Biomass burning</a:t>
            </a:r>
          </a:p>
          <a:p>
            <a:pPr algn="ctr"/>
            <a:r>
              <a:rPr lang="en-US" sz="1600" dirty="0">
                <a:latin typeface="Calibri Light" panose="020F0302020204030204" pitchFamily="34" charset="0"/>
                <a:ea typeface="Roboto" panose="020B0604020202020204" charset="0"/>
                <a:cs typeface="Calibri Light" panose="020F0302020204030204" pitchFamily="34" charset="0"/>
              </a:rPr>
              <a:t>(for charcoal there’s also </a:t>
            </a:r>
            <a:r>
              <a:rPr lang="en-US" sz="1600" dirty="0" err="1">
                <a:latin typeface="Calibri Light" panose="020F0302020204030204" pitchFamily="34" charset="0"/>
                <a:ea typeface="Roboto" panose="020B0604020202020204" charset="0"/>
                <a:cs typeface="Calibri Light" panose="020F0302020204030204" pitchFamily="34" charset="0"/>
              </a:rPr>
              <a:t>pyrolisis</a:t>
            </a:r>
            <a:r>
              <a:rPr lang="en-US" sz="1600" dirty="0">
                <a:latin typeface="Calibri Light" panose="020F0302020204030204" pitchFamily="34" charset="0"/>
                <a:ea typeface="Roboto" panose="020B0604020202020204" charset="0"/>
                <a:cs typeface="Calibri Light" panose="020F0302020204030204" pitchFamily="34" charset="0"/>
              </a:rPr>
              <a:t> and transport with additional emissions)</a:t>
            </a:r>
          </a:p>
        </p:txBody>
      </p:sp>
      <p:pic>
        <p:nvPicPr>
          <p:cNvPr id="100" name="Graphic 99" descr="Sun">
            <a:extLst>
              <a:ext uri="{FF2B5EF4-FFF2-40B4-BE49-F238E27FC236}">
                <a16:creationId xmlns:a16="http://schemas.microsoft.com/office/drawing/2014/main" id="{E982E459-72C0-4EE5-9364-E95B01B07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677" y="2134332"/>
            <a:ext cx="914400" cy="914400"/>
          </a:xfrm>
          <a:prstGeom prst="rect">
            <a:avLst/>
          </a:prstGeom>
        </p:spPr>
      </p:pic>
      <p:pic>
        <p:nvPicPr>
          <p:cNvPr id="102" name="Graphic 101" descr="Water">
            <a:extLst>
              <a:ext uri="{FF2B5EF4-FFF2-40B4-BE49-F238E27FC236}">
                <a16:creationId xmlns:a16="http://schemas.microsoft.com/office/drawing/2014/main" id="{9E9B7CD4-FA01-4476-B305-78A7BD55FC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206" y="1429578"/>
            <a:ext cx="579655" cy="579655"/>
          </a:xfrm>
          <a:prstGeom prst="rect">
            <a:avLst/>
          </a:prstGeom>
        </p:spPr>
      </p:pic>
      <p:grpSp>
        <p:nvGrpSpPr>
          <p:cNvPr id="105" name="Group 104">
            <a:extLst>
              <a:ext uri="{FF2B5EF4-FFF2-40B4-BE49-F238E27FC236}">
                <a16:creationId xmlns:a16="http://schemas.microsoft.com/office/drawing/2014/main" id="{F25EA5DE-00F2-422D-9275-C15A18F0C3A9}"/>
              </a:ext>
            </a:extLst>
          </p:cNvPr>
          <p:cNvGrpSpPr/>
          <p:nvPr/>
        </p:nvGrpSpPr>
        <p:grpSpPr>
          <a:xfrm>
            <a:off x="234446" y="1608714"/>
            <a:ext cx="770503" cy="770503"/>
            <a:chOff x="4572000" y="1898374"/>
            <a:chExt cx="685800" cy="685800"/>
          </a:xfrm>
          <a:solidFill>
            <a:schemeClr val="accent1">
              <a:alpha val="43000"/>
            </a:schemeClr>
          </a:solidFill>
        </p:grpSpPr>
        <p:sp>
          <p:nvSpPr>
            <p:cNvPr id="103" name="Oval 102">
              <a:extLst>
                <a:ext uri="{FF2B5EF4-FFF2-40B4-BE49-F238E27FC236}">
                  <a16:creationId xmlns:a16="http://schemas.microsoft.com/office/drawing/2014/main" id="{57828AE4-8204-4BFA-8E8B-E819E70A8B2A}"/>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04" name="TextBox 103">
              <a:extLst>
                <a:ext uri="{FF2B5EF4-FFF2-40B4-BE49-F238E27FC236}">
                  <a16:creationId xmlns:a16="http://schemas.microsoft.com/office/drawing/2014/main" id="{753F3F5D-40B7-4575-A50E-6CEB91D5B85C}"/>
                </a:ext>
              </a:extLst>
            </p:cNvPr>
            <p:cNvSpPr txBox="1"/>
            <p:nvPr/>
          </p:nvSpPr>
          <p:spPr>
            <a:xfrm>
              <a:off x="4636604" y="2060715"/>
              <a:ext cx="556591" cy="328731"/>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cxnSp>
        <p:nvCxnSpPr>
          <p:cNvPr id="111" name="Straight Arrow Connector 110">
            <a:extLst>
              <a:ext uri="{FF2B5EF4-FFF2-40B4-BE49-F238E27FC236}">
                <a16:creationId xmlns:a16="http://schemas.microsoft.com/office/drawing/2014/main" id="{3EBA5B14-D849-4033-8EDA-C502B4C6AEBD}"/>
              </a:ext>
            </a:extLst>
          </p:cNvPr>
          <p:cNvCxnSpPr>
            <a:cxnSpLocks/>
          </p:cNvCxnSpPr>
          <p:nvPr/>
        </p:nvCxnSpPr>
        <p:spPr>
          <a:xfrm>
            <a:off x="1455093" y="2091929"/>
            <a:ext cx="66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D91D0A9-0293-4D98-8528-65EE2FF3B16C}"/>
              </a:ext>
            </a:extLst>
          </p:cNvPr>
          <p:cNvSpPr txBox="1"/>
          <p:nvPr/>
        </p:nvSpPr>
        <p:spPr>
          <a:xfrm>
            <a:off x="3072389" y="3501915"/>
            <a:ext cx="1649697" cy="369332"/>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Harvesting</a:t>
            </a:r>
          </a:p>
        </p:txBody>
      </p:sp>
      <p:sp>
        <p:nvSpPr>
          <p:cNvPr id="40" name="TextBox 39">
            <a:extLst>
              <a:ext uri="{FF2B5EF4-FFF2-40B4-BE49-F238E27FC236}">
                <a16:creationId xmlns:a16="http://schemas.microsoft.com/office/drawing/2014/main" id="{7B0095CB-75F3-D04A-B632-A07FCE37666E}"/>
              </a:ext>
            </a:extLst>
          </p:cNvPr>
          <p:cNvSpPr txBox="1"/>
          <p:nvPr/>
        </p:nvSpPr>
        <p:spPr>
          <a:xfrm>
            <a:off x="78265" y="6298188"/>
            <a:ext cx="294785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Adapted from Forrest Robinette - CCA</a:t>
            </a:r>
          </a:p>
        </p:txBody>
      </p:sp>
      <p:grpSp>
        <p:nvGrpSpPr>
          <p:cNvPr id="44" name="Group 43">
            <a:extLst>
              <a:ext uri="{FF2B5EF4-FFF2-40B4-BE49-F238E27FC236}">
                <a16:creationId xmlns:a16="http://schemas.microsoft.com/office/drawing/2014/main" id="{DA03475D-3BBE-2F46-92E0-036EEDF01786}"/>
              </a:ext>
            </a:extLst>
          </p:cNvPr>
          <p:cNvGrpSpPr/>
          <p:nvPr/>
        </p:nvGrpSpPr>
        <p:grpSpPr>
          <a:xfrm>
            <a:off x="7794158" y="5532113"/>
            <a:ext cx="2245923" cy="1184940"/>
            <a:chOff x="8513527" y="3042074"/>
            <a:chExt cx="2245923" cy="1184940"/>
          </a:xfrm>
        </p:grpSpPr>
        <p:sp>
          <p:nvSpPr>
            <p:cNvPr id="45" name="TextBox 44">
              <a:extLst>
                <a:ext uri="{FF2B5EF4-FFF2-40B4-BE49-F238E27FC236}">
                  <a16:creationId xmlns:a16="http://schemas.microsoft.com/office/drawing/2014/main" id="{DA889CD5-9B79-444B-A739-79A128FD0C42}"/>
                </a:ext>
              </a:extLst>
            </p:cNvPr>
            <p:cNvSpPr txBox="1"/>
            <p:nvPr/>
          </p:nvSpPr>
          <p:spPr>
            <a:xfrm>
              <a:off x="8581487" y="3042074"/>
              <a:ext cx="2177963" cy="1184940"/>
            </a:xfrm>
            <a:prstGeom prst="rect">
              <a:avLst/>
            </a:prstGeom>
            <a:noFill/>
          </p:spPr>
          <p:txBody>
            <a:bodyPr wrap="square" rtlCol="0">
              <a:spAutoFit/>
            </a:bodyPr>
            <a:lstStyle/>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Energy services (cooked food, heat, </a:t>
              </a:r>
              <a:r>
                <a:rPr lang="en-US" sz="2000" b="1" dirty="0" err="1">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etc</a:t>
              </a: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a:t>
              </a:r>
            </a:p>
          </p:txBody>
        </p:sp>
        <p:sp>
          <p:nvSpPr>
            <p:cNvPr id="48" name="Up Arrow 47">
              <a:extLst>
                <a:ext uri="{FF2B5EF4-FFF2-40B4-BE49-F238E27FC236}">
                  <a16:creationId xmlns:a16="http://schemas.microsoft.com/office/drawing/2014/main" id="{0168D72B-E55E-F643-8A8B-699FC99D8A77}"/>
                </a:ext>
              </a:extLst>
            </p:cNvPr>
            <p:cNvSpPr/>
            <p:nvPr/>
          </p:nvSpPr>
          <p:spPr>
            <a:xfrm rot="7482308">
              <a:off x="8505023" y="3167610"/>
              <a:ext cx="333826" cy="31681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4" name="Cloud 23">
            <a:extLst>
              <a:ext uri="{FF2B5EF4-FFF2-40B4-BE49-F238E27FC236}">
                <a16:creationId xmlns:a16="http://schemas.microsoft.com/office/drawing/2014/main" id="{915524FF-0FDC-5442-94EC-0E0650334DF6}"/>
              </a:ext>
            </a:extLst>
          </p:cNvPr>
          <p:cNvSpPr>
            <a:spLocks/>
          </p:cNvSpPr>
          <p:nvPr/>
        </p:nvSpPr>
        <p:spPr>
          <a:xfrm>
            <a:off x="9586484" y="4506581"/>
            <a:ext cx="2103120" cy="1493832"/>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900" b="1"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CH</a:t>
            </a:r>
            <a:r>
              <a:rPr lang="en-US" sz="1900" b="1" baseline="-25000"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4</a:t>
            </a:r>
            <a:r>
              <a:rPr lang="en-US" sz="19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 PM, BC &amp; OC, CO, </a:t>
            </a:r>
            <a:r>
              <a:rPr lang="en-US" sz="1900" b="1"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N</a:t>
            </a:r>
            <a:r>
              <a:rPr lang="en-US" sz="1900" b="1" baseline="-25000"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2</a:t>
            </a:r>
            <a:r>
              <a:rPr lang="en-US" sz="1900" b="1"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O</a:t>
            </a:r>
            <a:r>
              <a:rPr lang="en-US" sz="19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 NO</a:t>
            </a:r>
            <a:r>
              <a:rPr lang="en-US" sz="1900" baseline="-250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x</a:t>
            </a:r>
            <a:r>
              <a:rPr lang="en-US" sz="19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  NMHCs… </a:t>
            </a:r>
          </a:p>
        </p:txBody>
      </p:sp>
      <p:cxnSp>
        <p:nvCxnSpPr>
          <p:cNvPr id="25" name="Straight Arrow Connector 24">
            <a:extLst>
              <a:ext uri="{FF2B5EF4-FFF2-40B4-BE49-F238E27FC236}">
                <a16:creationId xmlns:a16="http://schemas.microsoft.com/office/drawing/2014/main" id="{9EC64704-1F4C-B244-80D8-52112810A460}"/>
              </a:ext>
            </a:extLst>
          </p:cNvPr>
          <p:cNvCxnSpPr>
            <a:cxnSpLocks/>
          </p:cNvCxnSpPr>
          <p:nvPr/>
        </p:nvCxnSpPr>
        <p:spPr>
          <a:xfrm flipV="1">
            <a:off x="6922936" y="3383547"/>
            <a:ext cx="0" cy="85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93C9144-8B34-EB46-833D-E5DD117C3BE8}"/>
              </a:ext>
            </a:extLst>
          </p:cNvPr>
          <p:cNvCxnSpPr>
            <a:cxnSpLocks/>
          </p:cNvCxnSpPr>
          <p:nvPr/>
        </p:nvCxnSpPr>
        <p:spPr>
          <a:xfrm>
            <a:off x="7898295" y="5211905"/>
            <a:ext cx="16881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C7E7622-A2FB-CB44-B796-6ECB42D5C99B}"/>
              </a:ext>
            </a:extLst>
          </p:cNvPr>
          <p:cNvSpPr txBox="1"/>
          <p:nvPr/>
        </p:nvSpPr>
        <p:spPr>
          <a:xfrm>
            <a:off x="7808912" y="4607166"/>
            <a:ext cx="1866956" cy="646331"/>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Incomplete combustion </a:t>
            </a:r>
          </a:p>
        </p:txBody>
      </p:sp>
      <p:sp>
        <p:nvSpPr>
          <p:cNvPr id="28" name="TextBox 27">
            <a:extLst>
              <a:ext uri="{FF2B5EF4-FFF2-40B4-BE49-F238E27FC236}">
                <a16:creationId xmlns:a16="http://schemas.microsoft.com/office/drawing/2014/main" id="{867B046F-DCD9-8044-A15B-0D178979A0E1}"/>
              </a:ext>
            </a:extLst>
          </p:cNvPr>
          <p:cNvSpPr txBox="1"/>
          <p:nvPr/>
        </p:nvSpPr>
        <p:spPr>
          <a:xfrm>
            <a:off x="6897587" y="3383618"/>
            <a:ext cx="1282916"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Complete combustion </a:t>
            </a:r>
          </a:p>
        </p:txBody>
      </p:sp>
      <p:sp>
        <p:nvSpPr>
          <p:cNvPr id="29" name="Cloud 28">
            <a:extLst>
              <a:ext uri="{FF2B5EF4-FFF2-40B4-BE49-F238E27FC236}">
                <a16:creationId xmlns:a16="http://schemas.microsoft.com/office/drawing/2014/main" id="{0BAF54CF-356B-0D4C-A5A0-491D8B5ED76D}"/>
              </a:ext>
            </a:extLst>
          </p:cNvPr>
          <p:cNvSpPr>
            <a:spLocks/>
          </p:cNvSpPr>
          <p:nvPr/>
        </p:nvSpPr>
        <p:spPr>
          <a:xfrm>
            <a:off x="5871376" y="1668432"/>
            <a:ext cx="2103120" cy="1716943"/>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endParaRPr>
          </a:p>
          <a:p>
            <a:pPr algn="ctr"/>
            <a:endPar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endParaRPr>
          </a:p>
          <a:p>
            <a:pPr algn="ctr"/>
            <a:r>
              <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CO</a:t>
            </a:r>
            <a:r>
              <a:rPr lang="en-US" sz="2400" baseline="-250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2</a:t>
            </a:r>
          </a:p>
        </p:txBody>
      </p:sp>
      <p:grpSp>
        <p:nvGrpSpPr>
          <p:cNvPr id="30" name="Group 29">
            <a:extLst>
              <a:ext uri="{FF2B5EF4-FFF2-40B4-BE49-F238E27FC236}">
                <a16:creationId xmlns:a16="http://schemas.microsoft.com/office/drawing/2014/main" id="{56E72744-047B-2C46-9139-F6A20D7C08E9}"/>
              </a:ext>
            </a:extLst>
          </p:cNvPr>
          <p:cNvGrpSpPr/>
          <p:nvPr/>
        </p:nvGrpSpPr>
        <p:grpSpPr>
          <a:xfrm>
            <a:off x="10875422" y="3079461"/>
            <a:ext cx="1481691" cy="1566882"/>
            <a:chOff x="8647079" y="2388020"/>
            <a:chExt cx="1195526" cy="1727129"/>
          </a:xfrm>
        </p:grpSpPr>
        <p:sp>
          <p:nvSpPr>
            <p:cNvPr id="31" name="TextBox 30">
              <a:extLst>
                <a:ext uri="{FF2B5EF4-FFF2-40B4-BE49-F238E27FC236}">
                  <a16:creationId xmlns:a16="http://schemas.microsoft.com/office/drawing/2014/main" id="{957D4798-A39C-AD45-80CA-E4729F9858CF}"/>
                </a:ext>
              </a:extLst>
            </p:cNvPr>
            <p:cNvSpPr txBox="1"/>
            <p:nvPr/>
          </p:nvSpPr>
          <p:spPr>
            <a:xfrm>
              <a:off x="8647079" y="2388020"/>
              <a:ext cx="1195526" cy="1645378"/>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Health &amp; </a:t>
              </a:r>
              <a:r>
                <a:rPr lang="en-US" sz="2000" b="1" u="sng" dirty="0">
                  <a:solidFill>
                    <a:srgbClr val="C00000"/>
                  </a:solidFill>
                  <a:latin typeface="Calibri Light" panose="020F0302020204030204" pitchFamily="34" charset="0"/>
                  <a:ea typeface="Roboto" panose="020B0604020202020204" charset="0"/>
                  <a:cs typeface="Calibri Light" panose="020F0302020204030204" pitchFamily="34" charset="0"/>
                </a:rPr>
                <a:t>more </a:t>
              </a: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climate impacts</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p:txBody>
        </p:sp>
        <p:sp>
          <p:nvSpPr>
            <p:cNvPr id="32" name="Up Arrow 31">
              <a:extLst>
                <a:ext uri="{FF2B5EF4-FFF2-40B4-BE49-F238E27FC236}">
                  <a16:creationId xmlns:a16="http://schemas.microsoft.com/office/drawing/2014/main" id="{643FC573-113D-D84E-A9B8-4D8A759C4590}"/>
                </a:ext>
              </a:extLst>
            </p:cNvPr>
            <p:cNvSpPr/>
            <p:nvPr/>
          </p:nvSpPr>
          <p:spPr>
            <a:xfrm rot="1941233">
              <a:off x="8647413" y="3803938"/>
              <a:ext cx="302853" cy="31121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0DEA5EB8-0812-3345-A145-8664A73F41A9}"/>
              </a:ext>
            </a:extLst>
          </p:cNvPr>
          <p:cNvGrpSpPr/>
          <p:nvPr/>
        </p:nvGrpSpPr>
        <p:grpSpPr>
          <a:xfrm>
            <a:off x="5084643" y="3155600"/>
            <a:ext cx="1428875" cy="1057855"/>
            <a:chOff x="8778533" y="2340420"/>
            <a:chExt cx="1152911" cy="1166043"/>
          </a:xfrm>
        </p:grpSpPr>
        <p:sp>
          <p:nvSpPr>
            <p:cNvPr id="37" name="TextBox 36">
              <a:extLst>
                <a:ext uri="{FF2B5EF4-FFF2-40B4-BE49-F238E27FC236}">
                  <a16:creationId xmlns:a16="http://schemas.microsoft.com/office/drawing/2014/main" id="{B9009073-13DF-0F45-8606-FB9AD190F59C}"/>
                </a:ext>
              </a:extLst>
            </p:cNvPr>
            <p:cNvSpPr txBox="1"/>
            <p:nvPr/>
          </p:nvSpPr>
          <p:spPr>
            <a:xfrm>
              <a:off x="8778533" y="2539592"/>
              <a:ext cx="1126280" cy="966871"/>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Climate impacts</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p:txBody>
        </p:sp>
        <p:sp>
          <p:nvSpPr>
            <p:cNvPr id="38" name="Up Arrow 37">
              <a:extLst>
                <a:ext uri="{FF2B5EF4-FFF2-40B4-BE49-F238E27FC236}">
                  <a16:creationId xmlns:a16="http://schemas.microsoft.com/office/drawing/2014/main" id="{F893732B-C407-B840-9A43-A321AFE80CA5}"/>
                </a:ext>
              </a:extLst>
            </p:cNvPr>
            <p:cNvSpPr/>
            <p:nvPr/>
          </p:nvSpPr>
          <p:spPr>
            <a:xfrm rot="13194387">
              <a:off x="9628591" y="2340420"/>
              <a:ext cx="302853" cy="31121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E6C57A9-6E34-6E48-AB6E-F29E8B7806E0}"/>
              </a:ext>
            </a:extLst>
          </p:cNvPr>
          <p:cNvGrpSpPr/>
          <p:nvPr/>
        </p:nvGrpSpPr>
        <p:grpSpPr>
          <a:xfrm>
            <a:off x="-15898" y="4161047"/>
            <a:ext cx="2293066" cy="1800493"/>
            <a:chOff x="8406922" y="2583413"/>
            <a:chExt cx="2293066" cy="1984632"/>
          </a:xfrm>
        </p:grpSpPr>
        <p:sp>
          <p:nvSpPr>
            <p:cNvPr id="41" name="TextBox 40">
              <a:extLst>
                <a:ext uri="{FF2B5EF4-FFF2-40B4-BE49-F238E27FC236}">
                  <a16:creationId xmlns:a16="http://schemas.microsoft.com/office/drawing/2014/main" id="{32D3F480-E80F-1040-89F4-8B0EDFBA7092}"/>
                </a:ext>
              </a:extLst>
            </p:cNvPr>
            <p:cNvSpPr txBox="1"/>
            <p:nvPr/>
          </p:nvSpPr>
          <p:spPr>
            <a:xfrm>
              <a:off x="8406922" y="2583413"/>
              <a:ext cx="2293066" cy="1984632"/>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Physical </a:t>
              </a:r>
              <a:r>
                <a:rPr lang="en-US" sz="2000" b="1" dirty="0" err="1">
                  <a:solidFill>
                    <a:srgbClr val="C00000"/>
                  </a:solidFill>
                  <a:latin typeface="Calibri Light" panose="020F0302020204030204" pitchFamily="34" charset="0"/>
                  <a:ea typeface="Roboto" panose="020B0604020202020204" charset="0"/>
                  <a:cs typeface="Calibri Light" panose="020F0302020204030204" pitchFamily="34" charset="0"/>
                </a:rPr>
                <a:t>labour</a:t>
              </a: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 drudgery,</a:t>
              </a:r>
            </a:p>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land cover change(?)</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Livelihoods, Income</a:t>
              </a:r>
            </a:p>
          </p:txBody>
        </p:sp>
        <p:sp>
          <p:nvSpPr>
            <p:cNvPr id="42" name="Up Arrow 41">
              <a:extLst>
                <a:ext uri="{FF2B5EF4-FFF2-40B4-BE49-F238E27FC236}">
                  <a16:creationId xmlns:a16="http://schemas.microsoft.com/office/drawing/2014/main" id="{BDACCB15-CC5D-AB46-9E20-D097BC0032E8}"/>
                </a:ext>
              </a:extLst>
            </p:cNvPr>
            <p:cNvSpPr/>
            <p:nvPr/>
          </p:nvSpPr>
          <p:spPr>
            <a:xfrm rot="16578752">
              <a:off x="10284525" y="3434560"/>
              <a:ext cx="333826" cy="28233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518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D773-B18D-D74B-B91E-00982BA219DE}"/>
              </a:ext>
            </a:extLst>
          </p:cNvPr>
          <p:cNvSpPr>
            <a:spLocks noGrp="1"/>
          </p:cNvSpPr>
          <p:nvPr>
            <p:ph type="title"/>
          </p:nvPr>
        </p:nvSpPr>
        <p:spPr/>
        <p:txBody>
          <a:bodyPr>
            <a:noAutofit/>
          </a:bodyPr>
          <a:lstStyle/>
          <a:p>
            <a:r>
              <a:rPr lang="en-US" sz="4800" b="0" dirty="0"/>
              <a:t>Carbon flows in the woodfuel life-cycle</a:t>
            </a:r>
          </a:p>
        </p:txBody>
      </p:sp>
      <p:sp>
        <p:nvSpPr>
          <p:cNvPr id="46" name="Freeform: Shape 45">
            <a:extLst>
              <a:ext uri="{FF2B5EF4-FFF2-40B4-BE49-F238E27FC236}">
                <a16:creationId xmlns:a16="http://schemas.microsoft.com/office/drawing/2014/main" id="{2D9D7E14-24A1-4C4D-AB64-8B265E391AFB}"/>
              </a:ext>
            </a:extLst>
          </p:cNvPr>
          <p:cNvSpPr/>
          <p:nvPr/>
        </p:nvSpPr>
        <p:spPr>
          <a:xfrm>
            <a:off x="10386092" y="1829733"/>
            <a:ext cx="508401" cy="1125220"/>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solidFill>
            <a:schemeClr val="tx2"/>
          </a:solidFill>
          <a:ln w="9525" cap="flat">
            <a:noFill/>
            <a:prstDash val="solid"/>
            <a:miter/>
          </a:ln>
        </p:spPr>
        <p:txBody>
          <a:bodyPr rtlCol="0" anchor="ctr"/>
          <a:lstStyle/>
          <a:p>
            <a:endParaRPr lang="en-US" sz="2800">
              <a:latin typeface="Calibri Light" panose="020F0302020204030204" pitchFamily="34" charset="0"/>
              <a:cs typeface="Calibri Light" panose="020F0302020204030204" pitchFamily="34" charset="0"/>
            </a:endParaRPr>
          </a:p>
        </p:txBody>
      </p:sp>
      <p:sp>
        <p:nvSpPr>
          <p:cNvPr id="47" name="Freeform: Shape 46">
            <a:extLst>
              <a:ext uri="{FF2B5EF4-FFF2-40B4-BE49-F238E27FC236}">
                <a16:creationId xmlns:a16="http://schemas.microsoft.com/office/drawing/2014/main" id="{7BDC9838-8C7F-4AE9-A07C-DC55381FA962}"/>
              </a:ext>
            </a:extLst>
          </p:cNvPr>
          <p:cNvSpPr/>
          <p:nvPr/>
        </p:nvSpPr>
        <p:spPr>
          <a:xfrm>
            <a:off x="10513713" y="2269152"/>
            <a:ext cx="253159" cy="5588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solidFill>
            <a:srgbClr val="FF0000"/>
          </a:solidFill>
          <a:ln w="9525" cap="flat">
            <a:solidFill>
              <a:srgbClr val="FF0000"/>
            </a:solidFill>
            <a:prstDash val="solid"/>
            <a:miter/>
          </a:ln>
        </p:spPr>
        <p:txBody>
          <a:bodyPr rtlCol="0" anchor="ctr"/>
          <a:lstStyle/>
          <a:p>
            <a:endParaRPr lang="en-US" sz="2800">
              <a:latin typeface="Calibri Light" panose="020F0302020204030204" pitchFamily="34" charset="0"/>
              <a:cs typeface="Calibri Light" panose="020F0302020204030204" pitchFamily="34" charset="0"/>
            </a:endParaRPr>
          </a:p>
        </p:txBody>
      </p:sp>
      <p:pic>
        <p:nvPicPr>
          <p:cNvPr id="56" name="Picture 55" descr="A picture containing ground&#10;&#10;Description automatically generated">
            <a:extLst>
              <a:ext uri="{FF2B5EF4-FFF2-40B4-BE49-F238E27FC236}">
                <a16:creationId xmlns:a16="http://schemas.microsoft.com/office/drawing/2014/main" id="{E65BD8F3-D98D-4E78-9E86-E0D3AC8A66B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947576" y="4236545"/>
            <a:ext cx="1950720" cy="1950720"/>
          </a:xfrm>
          <a:prstGeom prst="ellipse">
            <a:avLst/>
          </a:prstGeom>
        </p:spPr>
      </p:pic>
      <p:pic>
        <p:nvPicPr>
          <p:cNvPr id="64" name="Picture 63" descr="A picture containing ground, outdoor, tree, dirt&#10;&#10;Description automatically generated">
            <a:extLst>
              <a:ext uri="{FF2B5EF4-FFF2-40B4-BE49-F238E27FC236}">
                <a16:creationId xmlns:a16="http://schemas.microsoft.com/office/drawing/2014/main" id="{0F6F5BEF-77DB-4038-A6BE-2DC191EE6026}"/>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129900" y="4236545"/>
            <a:ext cx="1950720" cy="1950720"/>
          </a:xfrm>
          <a:prstGeom prst="ellipse">
            <a:avLst/>
          </a:prstGeom>
        </p:spPr>
      </p:pic>
      <p:pic>
        <p:nvPicPr>
          <p:cNvPr id="66" name="Picture 65">
            <a:extLst>
              <a:ext uri="{FF2B5EF4-FFF2-40B4-BE49-F238E27FC236}">
                <a16:creationId xmlns:a16="http://schemas.microsoft.com/office/drawing/2014/main" id="{F087D8C6-A814-47B0-968E-6793FF2D4D2D}"/>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2124817" y="1429577"/>
            <a:ext cx="1955803" cy="1955803"/>
          </a:xfrm>
          <a:prstGeom prst="ellipse">
            <a:avLst/>
          </a:prstGeom>
        </p:spPr>
      </p:pic>
      <p:cxnSp>
        <p:nvCxnSpPr>
          <p:cNvPr id="72" name="Straight Arrow Connector 71">
            <a:extLst>
              <a:ext uri="{FF2B5EF4-FFF2-40B4-BE49-F238E27FC236}">
                <a16:creationId xmlns:a16="http://schemas.microsoft.com/office/drawing/2014/main" id="{E3EAC0FD-4EC0-4EB7-A444-7151DBDAE8E7}"/>
              </a:ext>
            </a:extLst>
          </p:cNvPr>
          <p:cNvCxnSpPr>
            <a:cxnSpLocks/>
            <a:stCxn id="66" idx="4"/>
            <a:endCxn id="64" idx="0"/>
          </p:cNvCxnSpPr>
          <p:nvPr/>
        </p:nvCxnSpPr>
        <p:spPr>
          <a:xfrm>
            <a:off x="3102719" y="3385380"/>
            <a:ext cx="2541" cy="85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FE9AB5B-A1F4-428B-8716-B7A012B0221C}"/>
              </a:ext>
            </a:extLst>
          </p:cNvPr>
          <p:cNvCxnSpPr>
            <a:cxnSpLocks/>
          </p:cNvCxnSpPr>
          <p:nvPr/>
        </p:nvCxnSpPr>
        <p:spPr>
          <a:xfrm>
            <a:off x="4080621" y="5211905"/>
            <a:ext cx="18669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A5078A7-28EB-441F-9EFA-589DCB665CBD}"/>
              </a:ext>
            </a:extLst>
          </p:cNvPr>
          <p:cNvSpPr txBox="1"/>
          <p:nvPr/>
        </p:nvSpPr>
        <p:spPr>
          <a:xfrm>
            <a:off x="1381657" y="1460798"/>
            <a:ext cx="1011588"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Biomass growth</a:t>
            </a:r>
          </a:p>
        </p:txBody>
      </p:sp>
      <p:sp>
        <p:nvSpPr>
          <p:cNvPr id="88" name="TextBox 87">
            <a:extLst>
              <a:ext uri="{FF2B5EF4-FFF2-40B4-BE49-F238E27FC236}">
                <a16:creationId xmlns:a16="http://schemas.microsoft.com/office/drawing/2014/main" id="{22AD7F15-1E42-405F-87C6-8CA74BEB8370}"/>
              </a:ext>
            </a:extLst>
          </p:cNvPr>
          <p:cNvSpPr txBox="1"/>
          <p:nvPr/>
        </p:nvSpPr>
        <p:spPr>
          <a:xfrm>
            <a:off x="3994960" y="5165726"/>
            <a:ext cx="2038277" cy="1107996"/>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Biomass burning</a:t>
            </a:r>
          </a:p>
          <a:p>
            <a:pPr algn="ctr"/>
            <a:r>
              <a:rPr lang="en-US" sz="1600" dirty="0">
                <a:latin typeface="Calibri Light" panose="020F0302020204030204" pitchFamily="34" charset="0"/>
                <a:ea typeface="Roboto" panose="020B0604020202020204" charset="0"/>
                <a:cs typeface="Calibri Light" panose="020F0302020204030204" pitchFamily="34" charset="0"/>
              </a:rPr>
              <a:t>(for charcoal there’s also </a:t>
            </a:r>
            <a:r>
              <a:rPr lang="en-US" sz="1600" dirty="0" err="1">
                <a:latin typeface="Calibri Light" panose="020F0302020204030204" pitchFamily="34" charset="0"/>
                <a:ea typeface="Roboto" panose="020B0604020202020204" charset="0"/>
                <a:cs typeface="Calibri Light" panose="020F0302020204030204" pitchFamily="34" charset="0"/>
              </a:rPr>
              <a:t>pyrolisis</a:t>
            </a:r>
            <a:r>
              <a:rPr lang="en-US" sz="1600" dirty="0">
                <a:latin typeface="Calibri Light" panose="020F0302020204030204" pitchFamily="34" charset="0"/>
                <a:ea typeface="Roboto" panose="020B0604020202020204" charset="0"/>
                <a:cs typeface="Calibri Light" panose="020F0302020204030204" pitchFamily="34" charset="0"/>
              </a:rPr>
              <a:t> with additional emissions)</a:t>
            </a:r>
          </a:p>
        </p:txBody>
      </p:sp>
      <p:pic>
        <p:nvPicPr>
          <p:cNvPr id="100" name="Graphic 99" descr="Sun">
            <a:extLst>
              <a:ext uri="{FF2B5EF4-FFF2-40B4-BE49-F238E27FC236}">
                <a16:creationId xmlns:a16="http://schemas.microsoft.com/office/drawing/2014/main" id="{E982E459-72C0-4EE5-9364-E95B01B07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677" y="2134332"/>
            <a:ext cx="914400" cy="914400"/>
          </a:xfrm>
          <a:prstGeom prst="rect">
            <a:avLst/>
          </a:prstGeom>
        </p:spPr>
      </p:pic>
      <p:pic>
        <p:nvPicPr>
          <p:cNvPr id="102" name="Graphic 101" descr="Water">
            <a:extLst>
              <a:ext uri="{FF2B5EF4-FFF2-40B4-BE49-F238E27FC236}">
                <a16:creationId xmlns:a16="http://schemas.microsoft.com/office/drawing/2014/main" id="{9E9B7CD4-FA01-4476-B305-78A7BD55FC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206" y="1429578"/>
            <a:ext cx="579655" cy="579655"/>
          </a:xfrm>
          <a:prstGeom prst="rect">
            <a:avLst/>
          </a:prstGeom>
        </p:spPr>
      </p:pic>
      <p:grpSp>
        <p:nvGrpSpPr>
          <p:cNvPr id="105" name="Group 104">
            <a:extLst>
              <a:ext uri="{FF2B5EF4-FFF2-40B4-BE49-F238E27FC236}">
                <a16:creationId xmlns:a16="http://schemas.microsoft.com/office/drawing/2014/main" id="{F25EA5DE-00F2-422D-9275-C15A18F0C3A9}"/>
              </a:ext>
            </a:extLst>
          </p:cNvPr>
          <p:cNvGrpSpPr/>
          <p:nvPr/>
        </p:nvGrpSpPr>
        <p:grpSpPr>
          <a:xfrm>
            <a:off x="234446" y="1608714"/>
            <a:ext cx="770503" cy="770503"/>
            <a:chOff x="4572000" y="1898374"/>
            <a:chExt cx="685800" cy="685800"/>
          </a:xfrm>
          <a:solidFill>
            <a:schemeClr val="accent1">
              <a:alpha val="43000"/>
            </a:schemeClr>
          </a:solidFill>
        </p:grpSpPr>
        <p:sp>
          <p:nvSpPr>
            <p:cNvPr id="103" name="Oval 102">
              <a:extLst>
                <a:ext uri="{FF2B5EF4-FFF2-40B4-BE49-F238E27FC236}">
                  <a16:creationId xmlns:a16="http://schemas.microsoft.com/office/drawing/2014/main" id="{57828AE4-8204-4BFA-8E8B-E819E70A8B2A}"/>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04" name="TextBox 103">
              <a:extLst>
                <a:ext uri="{FF2B5EF4-FFF2-40B4-BE49-F238E27FC236}">
                  <a16:creationId xmlns:a16="http://schemas.microsoft.com/office/drawing/2014/main" id="{753F3F5D-40B7-4575-A50E-6CEB91D5B85C}"/>
                </a:ext>
              </a:extLst>
            </p:cNvPr>
            <p:cNvSpPr txBox="1"/>
            <p:nvPr/>
          </p:nvSpPr>
          <p:spPr>
            <a:xfrm>
              <a:off x="4636604" y="2060715"/>
              <a:ext cx="556591" cy="328731"/>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cxnSp>
        <p:nvCxnSpPr>
          <p:cNvPr id="111" name="Straight Arrow Connector 110">
            <a:extLst>
              <a:ext uri="{FF2B5EF4-FFF2-40B4-BE49-F238E27FC236}">
                <a16:creationId xmlns:a16="http://schemas.microsoft.com/office/drawing/2014/main" id="{3EBA5B14-D849-4033-8EDA-C502B4C6AEBD}"/>
              </a:ext>
            </a:extLst>
          </p:cNvPr>
          <p:cNvCxnSpPr>
            <a:cxnSpLocks/>
          </p:cNvCxnSpPr>
          <p:nvPr/>
        </p:nvCxnSpPr>
        <p:spPr>
          <a:xfrm>
            <a:off x="1455093" y="2091929"/>
            <a:ext cx="66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D91D0A9-0293-4D98-8528-65EE2FF3B16C}"/>
              </a:ext>
            </a:extLst>
          </p:cNvPr>
          <p:cNvSpPr txBox="1"/>
          <p:nvPr/>
        </p:nvSpPr>
        <p:spPr>
          <a:xfrm>
            <a:off x="3072389" y="3501915"/>
            <a:ext cx="1649697" cy="369332"/>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Harvesting</a:t>
            </a:r>
          </a:p>
        </p:txBody>
      </p:sp>
      <p:sp>
        <p:nvSpPr>
          <p:cNvPr id="43" name="Cloud 42">
            <a:extLst>
              <a:ext uri="{FF2B5EF4-FFF2-40B4-BE49-F238E27FC236}">
                <a16:creationId xmlns:a16="http://schemas.microsoft.com/office/drawing/2014/main" id="{B03760F4-ED78-894C-B283-74887B9ECD5F}"/>
              </a:ext>
            </a:extLst>
          </p:cNvPr>
          <p:cNvSpPr>
            <a:spLocks/>
          </p:cNvSpPr>
          <p:nvPr/>
        </p:nvSpPr>
        <p:spPr>
          <a:xfrm>
            <a:off x="5871376" y="1668432"/>
            <a:ext cx="2103120" cy="1716943"/>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endParaRPr>
          </a:p>
          <a:p>
            <a:pPr algn="ctr"/>
            <a:endPar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endParaRPr>
          </a:p>
          <a:p>
            <a:pPr algn="ctr"/>
            <a:r>
              <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CO</a:t>
            </a:r>
            <a:r>
              <a:rPr lang="en-US" sz="2400" baseline="-250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2</a:t>
            </a:r>
          </a:p>
        </p:txBody>
      </p:sp>
      <p:cxnSp>
        <p:nvCxnSpPr>
          <p:cNvPr id="1024" name="Straight Arrow Connector 1023">
            <a:extLst>
              <a:ext uri="{FF2B5EF4-FFF2-40B4-BE49-F238E27FC236}">
                <a16:creationId xmlns:a16="http://schemas.microsoft.com/office/drawing/2014/main" id="{4A5945D8-4F17-4E60-AC8A-ED89663DD848}"/>
              </a:ext>
            </a:extLst>
          </p:cNvPr>
          <p:cNvCxnSpPr>
            <a:cxnSpLocks/>
            <a:stCxn id="131" idx="2"/>
            <a:endCxn id="66" idx="6"/>
          </p:cNvCxnSpPr>
          <p:nvPr/>
        </p:nvCxnSpPr>
        <p:spPr>
          <a:xfrm flipH="1">
            <a:off x="4080620" y="2392343"/>
            <a:ext cx="200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9E7FDDC2-8D7E-4D2F-ABAF-FDEDEE982AB5}"/>
              </a:ext>
            </a:extLst>
          </p:cNvPr>
          <p:cNvGrpSpPr/>
          <p:nvPr/>
        </p:nvGrpSpPr>
        <p:grpSpPr>
          <a:xfrm>
            <a:off x="6090343" y="2007094"/>
            <a:ext cx="770503" cy="770502"/>
            <a:chOff x="4572000" y="1898374"/>
            <a:chExt cx="685800" cy="685800"/>
          </a:xfrm>
          <a:solidFill>
            <a:schemeClr val="accent1">
              <a:alpha val="43000"/>
            </a:schemeClr>
          </a:solidFill>
        </p:grpSpPr>
        <p:sp>
          <p:nvSpPr>
            <p:cNvPr id="131" name="Oval 130">
              <a:extLst>
                <a:ext uri="{FF2B5EF4-FFF2-40B4-BE49-F238E27FC236}">
                  <a16:creationId xmlns:a16="http://schemas.microsoft.com/office/drawing/2014/main" id="{B49A6017-F1D8-4FA3-9B66-93A5E4054ACD}"/>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32" name="TextBox 131">
              <a:extLst>
                <a:ext uri="{FF2B5EF4-FFF2-40B4-BE49-F238E27FC236}">
                  <a16:creationId xmlns:a16="http://schemas.microsoft.com/office/drawing/2014/main" id="{6EE08BE6-5491-403A-90E5-C885780513C6}"/>
                </a:ext>
              </a:extLst>
            </p:cNvPr>
            <p:cNvSpPr txBox="1"/>
            <p:nvPr/>
          </p:nvSpPr>
          <p:spPr>
            <a:xfrm>
              <a:off x="4637810" y="1943835"/>
              <a:ext cx="556591" cy="575279"/>
            </a:xfrm>
            <a:prstGeom prst="rect">
              <a:avLst/>
            </a:prstGeom>
            <a:noFill/>
            <a:ln>
              <a:noFill/>
            </a:ln>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CO</a:t>
              </a:r>
              <a:r>
                <a:rPr lang="en-US" baseline="-25000" dirty="0">
                  <a:latin typeface="Calibri Light" panose="020F0302020204030204" pitchFamily="34" charset="0"/>
                  <a:ea typeface="Roboto" panose="020B0604020202020204" charset="0"/>
                  <a:cs typeface="Calibri Light" panose="020F0302020204030204" pitchFamily="34" charset="0"/>
                </a:rPr>
                <a:t>2 </a:t>
              </a:r>
              <a:r>
                <a:rPr lang="en-US" dirty="0">
                  <a:latin typeface="Calibri Light" panose="020F0302020204030204" pitchFamily="34" charset="0"/>
                  <a:ea typeface="Roboto" panose="020B0604020202020204" charset="0"/>
                  <a:cs typeface="Calibri Light" panose="020F0302020204030204" pitchFamily="34" charset="0"/>
                </a:rPr>
                <a:t>Seq</a:t>
              </a:r>
            </a:p>
          </p:txBody>
        </p:sp>
      </p:grpSp>
      <p:grpSp>
        <p:nvGrpSpPr>
          <p:cNvPr id="133" name="Group 132">
            <a:extLst>
              <a:ext uri="{FF2B5EF4-FFF2-40B4-BE49-F238E27FC236}">
                <a16:creationId xmlns:a16="http://schemas.microsoft.com/office/drawing/2014/main" id="{C2B42D72-C167-47AA-8EF2-6C9851C6DC9C}"/>
              </a:ext>
            </a:extLst>
          </p:cNvPr>
          <p:cNvGrpSpPr/>
          <p:nvPr/>
        </p:nvGrpSpPr>
        <p:grpSpPr>
          <a:xfrm>
            <a:off x="7065653" y="1993966"/>
            <a:ext cx="770503" cy="770502"/>
            <a:chOff x="4572000" y="1898373"/>
            <a:chExt cx="685800" cy="685800"/>
          </a:xfrm>
          <a:solidFill>
            <a:srgbClr val="FF0000">
              <a:alpha val="43000"/>
            </a:srgbClr>
          </a:solidFill>
        </p:grpSpPr>
        <p:sp>
          <p:nvSpPr>
            <p:cNvPr id="134" name="Oval 133">
              <a:extLst>
                <a:ext uri="{FF2B5EF4-FFF2-40B4-BE49-F238E27FC236}">
                  <a16:creationId xmlns:a16="http://schemas.microsoft.com/office/drawing/2014/main" id="{7AD05009-3194-4A16-BF78-45DC93612EAA}"/>
                </a:ext>
              </a:extLst>
            </p:cNvPr>
            <p:cNvSpPr/>
            <p:nvPr/>
          </p:nvSpPr>
          <p:spPr>
            <a:xfrm>
              <a:off x="4572000" y="1898373"/>
              <a:ext cx="685800" cy="685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35" name="TextBox 134">
              <a:extLst>
                <a:ext uri="{FF2B5EF4-FFF2-40B4-BE49-F238E27FC236}">
                  <a16:creationId xmlns:a16="http://schemas.microsoft.com/office/drawing/2014/main" id="{DAA03A85-1F31-4C48-A8A0-CCE8654669CF}"/>
                </a:ext>
              </a:extLst>
            </p:cNvPr>
            <p:cNvSpPr txBox="1"/>
            <p:nvPr/>
          </p:nvSpPr>
          <p:spPr>
            <a:xfrm>
              <a:off x="4636604" y="1967021"/>
              <a:ext cx="556591" cy="575279"/>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Net 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sp>
        <p:nvSpPr>
          <p:cNvPr id="137" name="Cloud 136">
            <a:extLst>
              <a:ext uri="{FF2B5EF4-FFF2-40B4-BE49-F238E27FC236}">
                <a16:creationId xmlns:a16="http://schemas.microsoft.com/office/drawing/2014/main" id="{C1DC285D-77D3-4C9F-8FBF-6A310115D04A}"/>
              </a:ext>
            </a:extLst>
          </p:cNvPr>
          <p:cNvSpPr>
            <a:spLocks/>
          </p:cNvSpPr>
          <p:nvPr/>
        </p:nvSpPr>
        <p:spPr>
          <a:xfrm>
            <a:off x="9586484" y="4506581"/>
            <a:ext cx="2103120" cy="1493832"/>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900" b="1"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CH</a:t>
            </a:r>
            <a:r>
              <a:rPr lang="en-US" sz="1900" b="1" baseline="-25000"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4</a:t>
            </a:r>
            <a:r>
              <a:rPr lang="en-US" sz="19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 PM, BC &amp; OC, CO, </a:t>
            </a:r>
            <a:r>
              <a:rPr lang="en-US" sz="1900" b="1"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N</a:t>
            </a:r>
            <a:r>
              <a:rPr lang="en-US" sz="1900" b="1" baseline="-25000"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2</a:t>
            </a:r>
            <a:r>
              <a:rPr lang="en-US" sz="1900" b="1" dirty="0">
                <a:solidFill>
                  <a:schemeClr val="accent3">
                    <a:lumMod val="25000"/>
                  </a:schemeClr>
                </a:solidFill>
                <a:latin typeface="Calibri Light" panose="020F0302020204030204" pitchFamily="34" charset="0"/>
                <a:ea typeface="Roboto" panose="020B0604020202020204" charset="0"/>
                <a:cs typeface="Calibri Light" panose="020F0302020204030204" pitchFamily="34" charset="0"/>
              </a:rPr>
              <a:t>O</a:t>
            </a:r>
            <a:r>
              <a:rPr lang="en-US" sz="19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 NO</a:t>
            </a:r>
            <a:r>
              <a:rPr lang="en-US" sz="1900" baseline="-250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x</a:t>
            </a:r>
            <a:r>
              <a:rPr lang="en-US" sz="19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  NMHCs… </a:t>
            </a:r>
          </a:p>
        </p:txBody>
      </p:sp>
      <p:sp>
        <p:nvSpPr>
          <p:cNvPr id="1027" name="TextBox 1026">
            <a:extLst>
              <a:ext uri="{FF2B5EF4-FFF2-40B4-BE49-F238E27FC236}">
                <a16:creationId xmlns:a16="http://schemas.microsoft.com/office/drawing/2014/main" id="{419A8116-F6CE-4785-80BE-17DFA07EB495}"/>
              </a:ext>
            </a:extLst>
          </p:cNvPr>
          <p:cNvSpPr txBox="1"/>
          <p:nvPr/>
        </p:nvSpPr>
        <p:spPr>
          <a:xfrm>
            <a:off x="3816645" y="1460798"/>
            <a:ext cx="2704104" cy="646331"/>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Some CO</a:t>
            </a:r>
            <a:r>
              <a:rPr lang="en-US" baseline="-25000" dirty="0">
                <a:latin typeface="Calibri Light" panose="020F0302020204030204" pitchFamily="34" charset="0"/>
                <a:ea typeface="Roboto" panose="020B0604020202020204" charset="0"/>
                <a:cs typeface="Calibri Light" panose="020F0302020204030204" pitchFamily="34" charset="0"/>
              </a:rPr>
              <a:t>2</a:t>
            </a:r>
            <a:r>
              <a:rPr lang="en-US" dirty="0">
                <a:latin typeface="Calibri Light" panose="020F0302020204030204" pitchFamily="34" charset="0"/>
                <a:ea typeface="Roboto" panose="020B0604020202020204" charset="0"/>
                <a:cs typeface="Calibri Light" panose="020F0302020204030204" pitchFamily="34" charset="0"/>
              </a:rPr>
              <a:t> is stored by new plants and trees</a:t>
            </a:r>
          </a:p>
        </p:txBody>
      </p:sp>
      <p:cxnSp>
        <p:nvCxnSpPr>
          <p:cNvPr id="1037" name="Straight Arrow Connector 1036">
            <a:extLst>
              <a:ext uri="{FF2B5EF4-FFF2-40B4-BE49-F238E27FC236}">
                <a16:creationId xmlns:a16="http://schemas.microsoft.com/office/drawing/2014/main" id="{95A5CAB6-1BA8-424F-8EBB-17A0A65ADEEB}"/>
              </a:ext>
            </a:extLst>
          </p:cNvPr>
          <p:cNvCxnSpPr>
            <a:cxnSpLocks/>
            <a:endCxn id="43" idx="1"/>
          </p:cNvCxnSpPr>
          <p:nvPr/>
        </p:nvCxnSpPr>
        <p:spPr>
          <a:xfrm flipV="1">
            <a:off x="6922936" y="3383547"/>
            <a:ext cx="0" cy="85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B9AAA653-E6F1-4127-9AD3-506B3ABA656E}"/>
              </a:ext>
            </a:extLst>
          </p:cNvPr>
          <p:cNvCxnSpPr>
            <a:cxnSpLocks/>
          </p:cNvCxnSpPr>
          <p:nvPr/>
        </p:nvCxnSpPr>
        <p:spPr>
          <a:xfrm>
            <a:off x="7898295" y="5211905"/>
            <a:ext cx="16881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3DCF33C0-683C-46B3-9EEB-E492772595BD}"/>
              </a:ext>
            </a:extLst>
          </p:cNvPr>
          <p:cNvCxnSpPr>
            <a:cxnSpLocks/>
            <a:endCxn id="46" idx="14"/>
          </p:cNvCxnSpPr>
          <p:nvPr/>
        </p:nvCxnSpPr>
        <p:spPr>
          <a:xfrm>
            <a:off x="7792369" y="2418387"/>
            <a:ext cx="26955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4" name="TextBox 1053">
            <a:extLst>
              <a:ext uri="{FF2B5EF4-FFF2-40B4-BE49-F238E27FC236}">
                <a16:creationId xmlns:a16="http://schemas.microsoft.com/office/drawing/2014/main" id="{020D1501-D43F-4B93-A456-AD8E7AE31CAD}"/>
              </a:ext>
            </a:extLst>
          </p:cNvPr>
          <p:cNvSpPr txBox="1"/>
          <p:nvPr/>
        </p:nvSpPr>
        <p:spPr>
          <a:xfrm>
            <a:off x="7808912" y="4607166"/>
            <a:ext cx="1866956" cy="646331"/>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Incomplete combustion </a:t>
            </a:r>
          </a:p>
        </p:txBody>
      </p:sp>
      <p:sp>
        <p:nvSpPr>
          <p:cNvPr id="1057" name="TextBox 1056">
            <a:extLst>
              <a:ext uri="{FF2B5EF4-FFF2-40B4-BE49-F238E27FC236}">
                <a16:creationId xmlns:a16="http://schemas.microsoft.com/office/drawing/2014/main" id="{4F7828D2-2B7A-482C-A54C-69D1FC3CC8B7}"/>
              </a:ext>
            </a:extLst>
          </p:cNvPr>
          <p:cNvSpPr txBox="1"/>
          <p:nvPr/>
        </p:nvSpPr>
        <p:spPr>
          <a:xfrm>
            <a:off x="7543775" y="1617845"/>
            <a:ext cx="3002616" cy="646331"/>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Some CO</a:t>
            </a:r>
            <a:r>
              <a:rPr lang="en-US" baseline="-25000" dirty="0">
                <a:latin typeface="Calibri Light" panose="020F0302020204030204" pitchFamily="34" charset="0"/>
                <a:ea typeface="Roboto" panose="020B0604020202020204" charset="0"/>
                <a:cs typeface="Calibri Light" panose="020F0302020204030204" pitchFamily="34" charset="0"/>
              </a:rPr>
              <a:t>2 </a:t>
            </a:r>
            <a:r>
              <a:rPr lang="en-US" dirty="0">
                <a:latin typeface="Calibri Light" panose="020F0302020204030204" pitchFamily="34" charset="0"/>
                <a:ea typeface="Roboto" panose="020B0604020202020204" charset="0"/>
                <a:cs typeface="Calibri Light" panose="020F0302020204030204" pitchFamily="34" charset="0"/>
              </a:rPr>
              <a:t>remains in the atmosphere</a:t>
            </a:r>
          </a:p>
        </p:txBody>
      </p:sp>
      <p:cxnSp>
        <p:nvCxnSpPr>
          <p:cNvPr id="1060" name="Straight Arrow Connector 1059">
            <a:extLst>
              <a:ext uri="{FF2B5EF4-FFF2-40B4-BE49-F238E27FC236}">
                <a16:creationId xmlns:a16="http://schemas.microsoft.com/office/drawing/2014/main" id="{BDA7A71B-36B4-4875-B56B-C7FA7ACFBAFB}"/>
              </a:ext>
            </a:extLst>
          </p:cNvPr>
          <p:cNvCxnSpPr>
            <a:cxnSpLocks/>
            <a:stCxn id="137" idx="3"/>
            <a:endCxn id="46" idx="16"/>
          </p:cNvCxnSpPr>
          <p:nvPr/>
        </p:nvCxnSpPr>
        <p:spPr>
          <a:xfrm flipV="1">
            <a:off x="10638044" y="2954953"/>
            <a:ext cx="2249" cy="1637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B02DA86-0235-E94B-86E0-14F7BFF7F8C0}"/>
              </a:ext>
            </a:extLst>
          </p:cNvPr>
          <p:cNvSpPr txBox="1"/>
          <p:nvPr/>
        </p:nvSpPr>
        <p:spPr>
          <a:xfrm>
            <a:off x="6897587" y="3383618"/>
            <a:ext cx="1282916"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Complete combustion </a:t>
            </a:r>
          </a:p>
        </p:txBody>
      </p:sp>
      <p:sp>
        <p:nvSpPr>
          <p:cNvPr id="38" name="TextBox 37">
            <a:extLst>
              <a:ext uri="{FF2B5EF4-FFF2-40B4-BE49-F238E27FC236}">
                <a16:creationId xmlns:a16="http://schemas.microsoft.com/office/drawing/2014/main" id="{9DA94174-F84C-B345-837D-2AB877B43B63}"/>
              </a:ext>
            </a:extLst>
          </p:cNvPr>
          <p:cNvSpPr txBox="1"/>
          <p:nvPr/>
        </p:nvSpPr>
        <p:spPr>
          <a:xfrm>
            <a:off x="78265" y="6298188"/>
            <a:ext cx="294785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Adapted from Forrest Robinette - CCA</a:t>
            </a:r>
          </a:p>
        </p:txBody>
      </p:sp>
      <p:grpSp>
        <p:nvGrpSpPr>
          <p:cNvPr id="39" name="Group 38">
            <a:extLst>
              <a:ext uri="{FF2B5EF4-FFF2-40B4-BE49-F238E27FC236}">
                <a16:creationId xmlns:a16="http://schemas.microsoft.com/office/drawing/2014/main" id="{73B7181E-3901-454C-8DA7-EB9D4A9526EC}"/>
              </a:ext>
            </a:extLst>
          </p:cNvPr>
          <p:cNvGrpSpPr/>
          <p:nvPr/>
        </p:nvGrpSpPr>
        <p:grpSpPr>
          <a:xfrm>
            <a:off x="7794158" y="5532113"/>
            <a:ext cx="2245923" cy="1184940"/>
            <a:chOff x="8513527" y="3042074"/>
            <a:chExt cx="2245923" cy="1184940"/>
          </a:xfrm>
        </p:grpSpPr>
        <p:sp>
          <p:nvSpPr>
            <p:cNvPr id="41" name="TextBox 40">
              <a:extLst>
                <a:ext uri="{FF2B5EF4-FFF2-40B4-BE49-F238E27FC236}">
                  <a16:creationId xmlns:a16="http://schemas.microsoft.com/office/drawing/2014/main" id="{77D58829-1706-2040-82DE-EED53E626C86}"/>
                </a:ext>
              </a:extLst>
            </p:cNvPr>
            <p:cNvSpPr txBox="1"/>
            <p:nvPr/>
          </p:nvSpPr>
          <p:spPr>
            <a:xfrm>
              <a:off x="8581487" y="3042074"/>
              <a:ext cx="2177963" cy="1184940"/>
            </a:xfrm>
            <a:prstGeom prst="rect">
              <a:avLst/>
            </a:prstGeom>
            <a:noFill/>
          </p:spPr>
          <p:txBody>
            <a:bodyPr wrap="square" rtlCol="0">
              <a:spAutoFit/>
            </a:bodyPr>
            <a:lstStyle/>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Energy services (cooked food, heat, </a:t>
              </a:r>
              <a:r>
                <a:rPr lang="en-US" sz="2000" b="1" dirty="0" err="1">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etc</a:t>
              </a: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a:t>
              </a:r>
            </a:p>
          </p:txBody>
        </p:sp>
        <p:sp>
          <p:nvSpPr>
            <p:cNvPr id="44" name="Up Arrow 43">
              <a:extLst>
                <a:ext uri="{FF2B5EF4-FFF2-40B4-BE49-F238E27FC236}">
                  <a16:creationId xmlns:a16="http://schemas.microsoft.com/office/drawing/2014/main" id="{ABE0CA8A-8A12-DD41-B2C4-D36D8530B3F7}"/>
                </a:ext>
              </a:extLst>
            </p:cNvPr>
            <p:cNvSpPr/>
            <p:nvPr/>
          </p:nvSpPr>
          <p:spPr>
            <a:xfrm rot="7482308">
              <a:off x="8505023" y="3167610"/>
              <a:ext cx="333826" cy="31681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551AC4B-BD78-A540-84A5-A2AE14EDFC5A}"/>
              </a:ext>
            </a:extLst>
          </p:cNvPr>
          <p:cNvGrpSpPr/>
          <p:nvPr/>
        </p:nvGrpSpPr>
        <p:grpSpPr>
          <a:xfrm>
            <a:off x="10875422" y="3079461"/>
            <a:ext cx="1481691" cy="1566882"/>
            <a:chOff x="8647079" y="2388020"/>
            <a:chExt cx="1195526" cy="1727129"/>
          </a:xfrm>
        </p:grpSpPr>
        <p:sp>
          <p:nvSpPr>
            <p:cNvPr id="58" name="TextBox 57">
              <a:extLst>
                <a:ext uri="{FF2B5EF4-FFF2-40B4-BE49-F238E27FC236}">
                  <a16:creationId xmlns:a16="http://schemas.microsoft.com/office/drawing/2014/main" id="{E975DE40-A067-0744-A917-8F187FB84390}"/>
                </a:ext>
              </a:extLst>
            </p:cNvPr>
            <p:cNvSpPr txBox="1"/>
            <p:nvPr/>
          </p:nvSpPr>
          <p:spPr>
            <a:xfrm>
              <a:off x="8647079" y="2388020"/>
              <a:ext cx="1195526" cy="1306125"/>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Health &amp; climate impacts</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p:txBody>
        </p:sp>
        <p:sp>
          <p:nvSpPr>
            <p:cNvPr id="59" name="Up Arrow 58">
              <a:extLst>
                <a:ext uri="{FF2B5EF4-FFF2-40B4-BE49-F238E27FC236}">
                  <a16:creationId xmlns:a16="http://schemas.microsoft.com/office/drawing/2014/main" id="{D4CB3127-5CA0-2B4A-A055-9D8D4003AAE5}"/>
                </a:ext>
              </a:extLst>
            </p:cNvPr>
            <p:cNvSpPr/>
            <p:nvPr/>
          </p:nvSpPr>
          <p:spPr>
            <a:xfrm rot="1941233">
              <a:off x="8647413" y="3803938"/>
              <a:ext cx="302853" cy="31121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A0EBE5DF-E681-9E49-998B-90CAE2EB7AF1}"/>
              </a:ext>
            </a:extLst>
          </p:cNvPr>
          <p:cNvGrpSpPr/>
          <p:nvPr/>
        </p:nvGrpSpPr>
        <p:grpSpPr>
          <a:xfrm>
            <a:off x="5084643" y="3155600"/>
            <a:ext cx="1428875" cy="1057855"/>
            <a:chOff x="8778533" y="2340420"/>
            <a:chExt cx="1152911" cy="1166043"/>
          </a:xfrm>
        </p:grpSpPr>
        <p:sp>
          <p:nvSpPr>
            <p:cNvPr id="61" name="TextBox 60">
              <a:extLst>
                <a:ext uri="{FF2B5EF4-FFF2-40B4-BE49-F238E27FC236}">
                  <a16:creationId xmlns:a16="http://schemas.microsoft.com/office/drawing/2014/main" id="{D29D3212-7C79-3E4C-A442-673C357EFD65}"/>
                </a:ext>
              </a:extLst>
            </p:cNvPr>
            <p:cNvSpPr txBox="1"/>
            <p:nvPr/>
          </p:nvSpPr>
          <p:spPr>
            <a:xfrm>
              <a:off x="8778533" y="2539592"/>
              <a:ext cx="1126280" cy="966871"/>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Climate impacts</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p:txBody>
        </p:sp>
        <p:sp>
          <p:nvSpPr>
            <p:cNvPr id="62" name="Up Arrow 61">
              <a:extLst>
                <a:ext uri="{FF2B5EF4-FFF2-40B4-BE49-F238E27FC236}">
                  <a16:creationId xmlns:a16="http://schemas.microsoft.com/office/drawing/2014/main" id="{EC49EA5D-BAA2-5344-8E3F-B61027D58387}"/>
                </a:ext>
              </a:extLst>
            </p:cNvPr>
            <p:cNvSpPr/>
            <p:nvPr/>
          </p:nvSpPr>
          <p:spPr>
            <a:xfrm rot="13194387">
              <a:off x="9628591" y="2340420"/>
              <a:ext cx="302853" cy="31121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04D38BEA-DD29-134D-920F-550F089416E6}"/>
              </a:ext>
            </a:extLst>
          </p:cNvPr>
          <p:cNvGrpSpPr/>
          <p:nvPr/>
        </p:nvGrpSpPr>
        <p:grpSpPr>
          <a:xfrm>
            <a:off x="-15898" y="4161047"/>
            <a:ext cx="2293066" cy="1800493"/>
            <a:chOff x="8406922" y="2583413"/>
            <a:chExt cx="2293066" cy="1984632"/>
          </a:xfrm>
        </p:grpSpPr>
        <p:sp>
          <p:nvSpPr>
            <p:cNvPr id="69" name="TextBox 68">
              <a:extLst>
                <a:ext uri="{FF2B5EF4-FFF2-40B4-BE49-F238E27FC236}">
                  <a16:creationId xmlns:a16="http://schemas.microsoft.com/office/drawing/2014/main" id="{F6304F05-5EA1-EF49-AD9F-9FBA7154534C}"/>
                </a:ext>
              </a:extLst>
            </p:cNvPr>
            <p:cNvSpPr txBox="1"/>
            <p:nvPr/>
          </p:nvSpPr>
          <p:spPr>
            <a:xfrm>
              <a:off x="8406922" y="2583413"/>
              <a:ext cx="2293066" cy="1984632"/>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Physical </a:t>
              </a:r>
              <a:r>
                <a:rPr lang="en-US" sz="2000" b="1" dirty="0" err="1">
                  <a:solidFill>
                    <a:srgbClr val="C00000"/>
                  </a:solidFill>
                  <a:latin typeface="Calibri Light" panose="020F0302020204030204" pitchFamily="34" charset="0"/>
                  <a:ea typeface="Roboto" panose="020B0604020202020204" charset="0"/>
                  <a:cs typeface="Calibri Light" panose="020F0302020204030204" pitchFamily="34" charset="0"/>
                </a:rPr>
                <a:t>labour</a:t>
              </a: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 drudgery,</a:t>
              </a:r>
            </a:p>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land cover change(?)</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Livelihoods, Income</a:t>
              </a:r>
            </a:p>
          </p:txBody>
        </p:sp>
        <p:sp>
          <p:nvSpPr>
            <p:cNvPr id="70" name="Up Arrow 69">
              <a:extLst>
                <a:ext uri="{FF2B5EF4-FFF2-40B4-BE49-F238E27FC236}">
                  <a16:creationId xmlns:a16="http://schemas.microsoft.com/office/drawing/2014/main" id="{8EDF57D7-8E42-414A-9546-2BC6E8F0CA34}"/>
                </a:ext>
              </a:extLst>
            </p:cNvPr>
            <p:cNvSpPr/>
            <p:nvPr/>
          </p:nvSpPr>
          <p:spPr>
            <a:xfrm rot="16828655">
              <a:off x="10284525" y="3434560"/>
              <a:ext cx="333826" cy="28233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F805F5C6-F068-CF4C-82EB-610BB134DAA8}"/>
              </a:ext>
            </a:extLst>
          </p:cNvPr>
          <p:cNvGrpSpPr/>
          <p:nvPr/>
        </p:nvGrpSpPr>
        <p:grpSpPr>
          <a:xfrm>
            <a:off x="8139813" y="2448705"/>
            <a:ext cx="2470170" cy="1048178"/>
            <a:chOff x="8270443" y="2461768"/>
            <a:chExt cx="2470170" cy="1048178"/>
          </a:xfrm>
        </p:grpSpPr>
        <p:sp>
          <p:nvSpPr>
            <p:cNvPr id="73" name="TextBox 72">
              <a:extLst>
                <a:ext uri="{FF2B5EF4-FFF2-40B4-BE49-F238E27FC236}">
                  <a16:creationId xmlns:a16="http://schemas.microsoft.com/office/drawing/2014/main" id="{7657AB0C-04D4-8447-A7C1-FC5E3FF63F2F}"/>
                </a:ext>
              </a:extLst>
            </p:cNvPr>
            <p:cNvSpPr txBox="1"/>
            <p:nvPr/>
          </p:nvSpPr>
          <p:spPr>
            <a:xfrm>
              <a:off x="8270443" y="2678949"/>
              <a:ext cx="2212828" cy="830997"/>
            </a:xfrm>
            <a:prstGeom prst="rect">
              <a:avLst/>
            </a:prstGeom>
            <a:noFill/>
          </p:spPr>
          <p:txBody>
            <a:bodyPr wrap="square" rtlCol="0">
              <a:spAutoFit/>
            </a:bodyPr>
            <a:lstStyle/>
            <a:p>
              <a:pPr algn="r"/>
              <a:r>
                <a:rPr lang="en-US" sz="2400" dirty="0">
                  <a:latin typeface="Calibri Light" panose="020F0302020204030204" pitchFamily="34" charset="0"/>
                  <a:ea typeface="Roboto" panose="020B0604020202020204" charset="0"/>
                  <a:cs typeface="Calibri Light" panose="020F0302020204030204" pitchFamily="34" charset="0"/>
                </a:rPr>
                <a:t>Two paths to </a:t>
              </a:r>
              <a:r>
                <a:rPr lang="en-US" sz="2400" b="1" dirty="0">
                  <a:solidFill>
                    <a:srgbClr val="C00000"/>
                  </a:solidFill>
                  <a:latin typeface="Calibri Light" panose="020F0302020204030204" pitchFamily="34" charset="0"/>
                  <a:ea typeface="Roboto" panose="020B0604020202020204" charset="0"/>
                  <a:cs typeface="Calibri Light" panose="020F0302020204030204" pitchFamily="34" charset="0"/>
                </a:rPr>
                <a:t>climate impacts</a:t>
              </a:r>
              <a:r>
                <a:rPr lang="en-US" sz="2400" dirty="0">
                  <a:latin typeface="Calibri Light" panose="020F0302020204030204" pitchFamily="34" charset="0"/>
                  <a:ea typeface="Roboto" panose="020B0604020202020204" charset="0"/>
                  <a:cs typeface="Calibri Light" panose="020F0302020204030204" pitchFamily="34" charset="0"/>
                </a:rPr>
                <a:t> </a:t>
              </a:r>
            </a:p>
          </p:txBody>
        </p:sp>
        <p:sp>
          <p:nvSpPr>
            <p:cNvPr id="74" name="Up Arrow 73">
              <a:extLst>
                <a:ext uri="{FF2B5EF4-FFF2-40B4-BE49-F238E27FC236}">
                  <a16:creationId xmlns:a16="http://schemas.microsoft.com/office/drawing/2014/main" id="{895C74E3-2604-C048-AC5D-A760534D8E3B}"/>
                </a:ext>
              </a:extLst>
            </p:cNvPr>
            <p:cNvSpPr/>
            <p:nvPr/>
          </p:nvSpPr>
          <p:spPr>
            <a:xfrm>
              <a:off x="9209944" y="2461768"/>
              <a:ext cx="333826" cy="282336"/>
            </a:xfrm>
            <a:prstGeom prst="upArrow">
              <a:avLst/>
            </a:prstGeom>
            <a:solidFill>
              <a:schemeClr val="tx1"/>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Up Arrow 74">
              <a:extLst>
                <a:ext uri="{FF2B5EF4-FFF2-40B4-BE49-F238E27FC236}">
                  <a16:creationId xmlns:a16="http://schemas.microsoft.com/office/drawing/2014/main" id="{0754EEFC-8356-F54B-9347-1D868E905B72}"/>
                </a:ext>
              </a:extLst>
            </p:cNvPr>
            <p:cNvSpPr/>
            <p:nvPr/>
          </p:nvSpPr>
          <p:spPr>
            <a:xfrm rot="5400000">
              <a:off x="10432532" y="3177729"/>
              <a:ext cx="333826" cy="282336"/>
            </a:xfrm>
            <a:prstGeom prst="upArrow">
              <a:avLst/>
            </a:prstGeom>
            <a:solidFill>
              <a:schemeClr val="tx1"/>
            </a:solidFill>
            <a:ln>
              <a:solidFill>
                <a:schemeClr val="accent1">
                  <a:shade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5803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F14A-E44A-F6B4-1691-59851332B831}"/>
              </a:ext>
            </a:extLst>
          </p:cNvPr>
          <p:cNvSpPr>
            <a:spLocks noGrp="1"/>
          </p:cNvSpPr>
          <p:nvPr>
            <p:ph type="title"/>
          </p:nvPr>
        </p:nvSpPr>
        <p:spPr/>
        <p:txBody>
          <a:bodyPr/>
          <a:lstStyle/>
          <a:p>
            <a:r>
              <a:rPr lang="en-US" dirty="0"/>
              <a:t>Putting some numbers on the carbon flows</a:t>
            </a:r>
          </a:p>
        </p:txBody>
      </p:sp>
      <p:sp>
        <p:nvSpPr>
          <p:cNvPr id="8" name="TextBox 7">
            <a:extLst>
              <a:ext uri="{FF2B5EF4-FFF2-40B4-BE49-F238E27FC236}">
                <a16:creationId xmlns:a16="http://schemas.microsoft.com/office/drawing/2014/main" id="{A0AEAA85-3A23-6DD5-A85E-3CB88E7A252B}"/>
              </a:ext>
            </a:extLst>
          </p:cNvPr>
          <p:cNvSpPr txBox="1"/>
          <p:nvPr/>
        </p:nvSpPr>
        <p:spPr>
          <a:xfrm>
            <a:off x="4311440" y="5805519"/>
            <a:ext cx="635110" cy="369332"/>
          </a:xfrm>
          <a:prstGeom prst="rect">
            <a:avLst/>
          </a:prstGeom>
          <a:noFill/>
        </p:spPr>
        <p:txBody>
          <a:bodyPr wrap="square" rtlCol="0">
            <a:spAutoFit/>
          </a:bodyPr>
          <a:lstStyle/>
          <a:p>
            <a:r>
              <a:rPr lang="en-US" dirty="0">
                <a:solidFill>
                  <a:schemeClr val="accent3">
                    <a:lumMod val="50000"/>
                  </a:schemeClr>
                </a:solidFill>
              </a:rPr>
              <a:t>7%</a:t>
            </a:r>
          </a:p>
        </p:txBody>
      </p:sp>
      <p:grpSp>
        <p:nvGrpSpPr>
          <p:cNvPr id="18" name="Group 17">
            <a:extLst>
              <a:ext uri="{FF2B5EF4-FFF2-40B4-BE49-F238E27FC236}">
                <a16:creationId xmlns:a16="http://schemas.microsoft.com/office/drawing/2014/main" id="{FD5FAA72-DA40-83BE-24DC-BCF75D9160D7}"/>
              </a:ext>
            </a:extLst>
          </p:cNvPr>
          <p:cNvGrpSpPr/>
          <p:nvPr/>
        </p:nvGrpSpPr>
        <p:grpSpPr>
          <a:xfrm>
            <a:off x="4628995" y="1665640"/>
            <a:ext cx="6502292" cy="5209318"/>
            <a:chOff x="4628995" y="1665640"/>
            <a:chExt cx="6502292" cy="5209318"/>
          </a:xfrm>
        </p:grpSpPr>
        <p:pic>
          <p:nvPicPr>
            <p:cNvPr id="3" name="Picture 2">
              <a:extLst>
                <a:ext uri="{FF2B5EF4-FFF2-40B4-BE49-F238E27FC236}">
                  <a16:creationId xmlns:a16="http://schemas.microsoft.com/office/drawing/2014/main" id="{E54E2E2E-8B16-7683-973C-CE2565F10629}"/>
                </a:ext>
              </a:extLst>
            </p:cNvPr>
            <p:cNvPicPr>
              <a:picLocks noChangeAspect="1"/>
            </p:cNvPicPr>
            <p:nvPr/>
          </p:nvPicPr>
          <p:blipFill>
            <a:blip r:embed="rId3"/>
            <a:stretch>
              <a:fillRect/>
            </a:stretch>
          </p:blipFill>
          <p:spPr>
            <a:xfrm>
              <a:off x="4628995" y="1665640"/>
              <a:ext cx="6502292" cy="5026252"/>
            </a:xfrm>
            <a:prstGeom prst="rect">
              <a:avLst/>
            </a:prstGeom>
          </p:spPr>
        </p:pic>
        <p:grpSp>
          <p:nvGrpSpPr>
            <p:cNvPr id="12" name="Group 11">
              <a:extLst>
                <a:ext uri="{FF2B5EF4-FFF2-40B4-BE49-F238E27FC236}">
                  <a16:creationId xmlns:a16="http://schemas.microsoft.com/office/drawing/2014/main" id="{F7910A7B-400B-430C-D3A6-21A12DB96DF2}"/>
                </a:ext>
              </a:extLst>
            </p:cNvPr>
            <p:cNvGrpSpPr/>
            <p:nvPr/>
          </p:nvGrpSpPr>
          <p:grpSpPr>
            <a:xfrm>
              <a:off x="8550276" y="4683401"/>
              <a:ext cx="2560157" cy="2191557"/>
              <a:chOff x="8042276" y="4683401"/>
              <a:chExt cx="2560157" cy="2191557"/>
            </a:xfrm>
          </p:grpSpPr>
          <p:pic>
            <p:nvPicPr>
              <p:cNvPr id="10" name="Picture 9">
                <a:extLst>
                  <a:ext uri="{FF2B5EF4-FFF2-40B4-BE49-F238E27FC236}">
                    <a16:creationId xmlns:a16="http://schemas.microsoft.com/office/drawing/2014/main" id="{0A449113-BD06-7B5E-8E78-33825A0973C8}"/>
                  </a:ext>
                </a:extLst>
              </p:cNvPr>
              <p:cNvPicPr>
                <a:picLocks noChangeAspect="1"/>
              </p:cNvPicPr>
              <p:nvPr/>
            </p:nvPicPr>
            <p:blipFill>
              <a:blip r:embed="rId3"/>
              <a:srcRect l="74745" t="39978" r="368" b="16420"/>
              <a:stretch/>
            </p:blipFill>
            <p:spPr>
              <a:xfrm>
                <a:off x="8984275" y="4683401"/>
                <a:ext cx="1618158" cy="2191557"/>
              </a:xfrm>
              <a:prstGeom prst="rect">
                <a:avLst/>
              </a:prstGeom>
            </p:spPr>
          </p:pic>
          <p:pic>
            <p:nvPicPr>
              <p:cNvPr id="11" name="Picture 10">
                <a:extLst>
                  <a:ext uri="{FF2B5EF4-FFF2-40B4-BE49-F238E27FC236}">
                    <a16:creationId xmlns:a16="http://schemas.microsoft.com/office/drawing/2014/main" id="{89968AA5-099B-E80D-6254-FE24136BEDFB}"/>
                  </a:ext>
                </a:extLst>
              </p:cNvPr>
              <p:cNvPicPr>
                <a:picLocks noChangeAspect="1"/>
              </p:cNvPicPr>
              <p:nvPr/>
            </p:nvPicPr>
            <p:blipFill>
              <a:blip r:embed="rId3"/>
              <a:srcRect l="60291" t="62142" r="368" b="35799"/>
              <a:stretch/>
            </p:blipFill>
            <p:spPr>
              <a:xfrm>
                <a:off x="8042276" y="5808694"/>
                <a:ext cx="2557940" cy="103414"/>
              </a:xfrm>
              <a:prstGeom prst="rect">
                <a:avLst/>
              </a:prstGeom>
            </p:spPr>
          </p:pic>
        </p:grpSp>
      </p:grpSp>
      <p:sp>
        <p:nvSpPr>
          <p:cNvPr id="13" name="TextBox 12">
            <a:extLst>
              <a:ext uri="{FF2B5EF4-FFF2-40B4-BE49-F238E27FC236}">
                <a16:creationId xmlns:a16="http://schemas.microsoft.com/office/drawing/2014/main" id="{7BA6D0D3-61B9-B206-799F-58DD20E52008}"/>
              </a:ext>
            </a:extLst>
          </p:cNvPr>
          <p:cNvSpPr txBox="1"/>
          <p:nvPr/>
        </p:nvSpPr>
        <p:spPr>
          <a:xfrm>
            <a:off x="8509051" y="6446938"/>
            <a:ext cx="635110" cy="369332"/>
          </a:xfrm>
          <a:prstGeom prst="rect">
            <a:avLst/>
          </a:prstGeom>
          <a:noFill/>
        </p:spPr>
        <p:txBody>
          <a:bodyPr wrap="square" rtlCol="0">
            <a:spAutoFit/>
          </a:bodyPr>
          <a:lstStyle/>
          <a:p>
            <a:r>
              <a:rPr lang="en-US" dirty="0">
                <a:solidFill>
                  <a:schemeClr val="accent3">
                    <a:lumMod val="50000"/>
                  </a:schemeClr>
                </a:solidFill>
              </a:rPr>
              <a:t>1%</a:t>
            </a:r>
          </a:p>
        </p:txBody>
      </p:sp>
      <p:sp>
        <p:nvSpPr>
          <p:cNvPr id="14" name="TextBox 13">
            <a:extLst>
              <a:ext uri="{FF2B5EF4-FFF2-40B4-BE49-F238E27FC236}">
                <a16:creationId xmlns:a16="http://schemas.microsoft.com/office/drawing/2014/main" id="{0E404EA0-C23B-5A7C-7361-9419C350B423}"/>
              </a:ext>
            </a:extLst>
          </p:cNvPr>
          <p:cNvSpPr txBox="1"/>
          <p:nvPr/>
        </p:nvSpPr>
        <p:spPr>
          <a:xfrm>
            <a:off x="10954898" y="5805519"/>
            <a:ext cx="841389" cy="369332"/>
          </a:xfrm>
          <a:prstGeom prst="rect">
            <a:avLst/>
          </a:prstGeom>
          <a:noFill/>
        </p:spPr>
        <p:txBody>
          <a:bodyPr wrap="square" rtlCol="0">
            <a:spAutoFit/>
          </a:bodyPr>
          <a:lstStyle/>
          <a:p>
            <a:r>
              <a:rPr lang="en-US" dirty="0">
                <a:solidFill>
                  <a:schemeClr val="accent3">
                    <a:lumMod val="50000"/>
                  </a:schemeClr>
                </a:solidFill>
              </a:rPr>
              <a:t>&lt;&lt;1%</a:t>
            </a:r>
          </a:p>
        </p:txBody>
      </p:sp>
      <p:sp>
        <p:nvSpPr>
          <p:cNvPr id="15" name="Rectangle 14">
            <a:extLst>
              <a:ext uri="{FF2B5EF4-FFF2-40B4-BE49-F238E27FC236}">
                <a16:creationId xmlns:a16="http://schemas.microsoft.com/office/drawing/2014/main" id="{3269C146-31EA-7A5F-64EE-D8D92FF7BB3B}"/>
              </a:ext>
            </a:extLst>
          </p:cNvPr>
          <p:cNvSpPr/>
          <p:nvPr/>
        </p:nvSpPr>
        <p:spPr>
          <a:xfrm>
            <a:off x="8686547" y="4742822"/>
            <a:ext cx="1045842" cy="16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984EC17-84E9-40CA-C7CA-855CB5D0E19E}"/>
              </a:ext>
            </a:extLst>
          </p:cNvPr>
          <p:cNvSpPr txBox="1"/>
          <p:nvPr/>
        </p:nvSpPr>
        <p:spPr>
          <a:xfrm>
            <a:off x="5358403" y="1343603"/>
            <a:ext cx="5332104" cy="830997"/>
          </a:xfrm>
          <a:prstGeom prst="rect">
            <a:avLst/>
          </a:prstGeom>
          <a:noFill/>
        </p:spPr>
        <p:txBody>
          <a:bodyPr wrap="square">
            <a:spAutoFit/>
          </a:bodyPr>
          <a:lstStyle/>
          <a:p>
            <a:r>
              <a:rPr lang="en-US" sz="2000" dirty="0">
                <a:effectLst/>
                <a:latin typeface="Aptos Narrow" panose="020B0004020202020204" pitchFamily="34" charset="0"/>
              </a:rPr>
              <a:t>Energy and carbon flows in an Indian mud chulha</a:t>
            </a:r>
          </a:p>
          <a:p>
            <a:pPr algn="r"/>
            <a:endParaRPr lang="en-US" sz="1400" dirty="0">
              <a:effectLst/>
              <a:latin typeface="Aptos Narrow" panose="020B0004020202020204" pitchFamily="34" charset="0"/>
            </a:endParaRPr>
          </a:p>
          <a:p>
            <a:pPr algn="r"/>
            <a:r>
              <a:rPr lang="en-US" sz="1400" dirty="0">
                <a:effectLst/>
                <a:latin typeface="Aptos Narrow" panose="020B0004020202020204" pitchFamily="34" charset="0"/>
              </a:rPr>
              <a:t>From </a:t>
            </a:r>
            <a:r>
              <a:rPr lang="en-US" sz="1400" dirty="0">
                <a:effectLst/>
                <a:latin typeface="Aptos Narrow" panose="020B0004020202020204" pitchFamily="34" charset="0"/>
                <a:hlinkClick r:id="rId4"/>
              </a:rPr>
              <a:t>Smith et al. 2000</a:t>
            </a:r>
            <a:endParaRPr lang="en-US" sz="1400" dirty="0">
              <a:effectLst/>
              <a:latin typeface="Aptos Narrow" panose="020B0004020202020204" pitchFamily="34" charset="0"/>
            </a:endParaRPr>
          </a:p>
        </p:txBody>
      </p:sp>
      <p:pic>
        <p:nvPicPr>
          <p:cNvPr id="19" name="Picture 18">
            <a:extLst>
              <a:ext uri="{FF2B5EF4-FFF2-40B4-BE49-F238E27FC236}">
                <a16:creationId xmlns:a16="http://schemas.microsoft.com/office/drawing/2014/main" id="{2ABF4408-C8B9-E3E4-F494-87F325CC5525}"/>
              </a:ext>
            </a:extLst>
          </p:cNvPr>
          <p:cNvPicPr>
            <a:picLocks noChangeAspect="1"/>
          </p:cNvPicPr>
          <p:nvPr/>
        </p:nvPicPr>
        <p:blipFill>
          <a:blip r:embed="rId5"/>
          <a:stretch>
            <a:fillRect/>
          </a:stretch>
        </p:blipFill>
        <p:spPr>
          <a:xfrm>
            <a:off x="330758" y="1374080"/>
            <a:ext cx="4586865" cy="3440149"/>
          </a:xfrm>
          <a:prstGeom prst="rect">
            <a:avLst/>
          </a:prstGeom>
        </p:spPr>
      </p:pic>
      <p:sp>
        <p:nvSpPr>
          <p:cNvPr id="20" name="TextBox 19">
            <a:extLst>
              <a:ext uri="{FF2B5EF4-FFF2-40B4-BE49-F238E27FC236}">
                <a16:creationId xmlns:a16="http://schemas.microsoft.com/office/drawing/2014/main" id="{A58473C6-487C-970C-6BC0-B8666F314458}"/>
              </a:ext>
            </a:extLst>
          </p:cNvPr>
          <p:cNvSpPr txBox="1"/>
          <p:nvPr/>
        </p:nvSpPr>
        <p:spPr>
          <a:xfrm>
            <a:off x="6297898" y="6446938"/>
            <a:ext cx="635110" cy="369332"/>
          </a:xfrm>
          <a:prstGeom prst="rect">
            <a:avLst/>
          </a:prstGeom>
          <a:noFill/>
        </p:spPr>
        <p:txBody>
          <a:bodyPr wrap="square" rtlCol="0">
            <a:spAutoFit/>
          </a:bodyPr>
          <a:lstStyle/>
          <a:p>
            <a:r>
              <a:rPr lang="en-US" dirty="0">
                <a:solidFill>
                  <a:schemeClr val="accent3">
                    <a:lumMod val="50000"/>
                  </a:schemeClr>
                </a:solidFill>
              </a:rPr>
              <a:t>&lt; 1%</a:t>
            </a:r>
          </a:p>
        </p:txBody>
      </p:sp>
      <p:sp>
        <p:nvSpPr>
          <p:cNvPr id="6" name="TextBox 5">
            <a:extLst>
              <a:ext uri="{FF2B5EF4-FFF2-40B4-BE49-F238E27FC236}">
                <a16:creationId xmlns:a16="http://schemas.microsoft.com/office/drawing/2014/main" id="{C0B34EA3-69F1-6F49-F697-E1A2BF237C31}"/>
              </a:ext>
            </a:extLst>
          </p:cNvPr>
          <p:cNvSpPr txBox="1"/>
          <p:nvPr/>
        </p:nvSpPr>
        <p:spPr>
          <a:xfrm>
            <a:off x="9479631" y="3752080"/>
            <a:ext cx="699230" cy="369332"/>
          </a:xfrm>
          <a:prstGeom prst="rect">
            <a:avLst/>
          </a:prstGeom>
          <a:noFill/>
        </p:spPr>
        <p:txBody>
          <a:bodyPr wrap="none" rtlCol="0">
            <a:spAutoFit/>
          </a:bodyPr>
          <a:lstStyle/>
          <a:p>
            <a:r>
              <a:rPr lang="en-US" dirty="0">
                <a:solidFill>
                  <a:schemeClr val="accent3">
                    <a:lumMod val="50000"/>
                  </a:schemeClr>
                </a:solidFill>
              </a:rPr>
              <a:t>~90%</a:t>
            </a:r>
          </a:p>
        </p:txBody>
      </p:sp>
      <p:sp>
        <p:nvSpPr>
          <p:cNvPr id="9" name="TextBox 8">
            <a:extLst>
              <a:ext uri="{FF2B5EF4-FFF2-40B4-BE49-F238E27FC236}">
                <a16:creationId xmlns:a16="http://schemas.microsoft.com/office/drawing/2014/main" id="{48A4A63F-C4D4-B6BA-E38A-4F93931A0EB9}"/>
              </a:ext>
            </a:extLst>
          </p:cNvPr>
          <p:cNvSpPr txBox="1"/>
          <p:nvPr/>
        </p:nvSpPr>
        <p:spPr>
          <a:xfrm>
            <a:off x="6312738" y="4907214"/>
            <a:ext cx="635110" cy="369332"/>
          </a:xfrm>
          <a:prstGeom prst="rect">
            <a:avLst/>
          </a:prstGeom>
          <a:noFill/>
        </p:spPr>
        <p:txBody>
          <a:bodyPr wrap="square" rtlCol="0">
            <a:spAutoFit/>
          </a:bodyPr>
          <a:lstStyle/>
          <a:p>
            <a:r>
              <a:rPr lang="en-US" dirty="0">
                <a:solidFill>
                  <a:schemeClr val="accent3">
                    <a:lumMod val="50000"/>
                  </a:schemeClr>
                </a:solidFill>
              </a:rPr>
              <a:t>9%</a:t>
            </a:r>
          </a:p>
        </p:txBody>
      </p:sp>
    </p:spTree>
    <p:extLst>
      <p:ext uri="{BB962C8B-B14F-4D97-AF65-F5344CB8AC3E}">
        <p14:creationId xmlns:p14="http://schemas.microsoft.com/office/powerpoint/2010/main" val="14635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20"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E578-BC79-3B3F-CC71-7FD2D84FF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BF617-743D-27DC-FC13-10E81C1210B3}"/>
              </a:ext>
            </a:extLst>
          </p:cNvPr>
          <p:cNvSpPr>
            <a:spLocks noGrp="1"/>
          </p:cNvSpPr>
          <p:nvPr>
            <p:ph type="title"/>
          </p:nvPr>
        </p:nvSpPr>
        <p:spPr>
          <a:xfrm>
            <a:off x="575736" y="368301"/>
            <a:ext cx="11341609" cy="711200"/>
          </a:xfrm>
        </p:spPr>
        <p:txBody>
          <a:bodyPr>
            <a:normAutofit/>
          </a:bodyPr>
          <a:lstStyle/>
          <a:p>
            <a:r>
              <a:rPr lang="en-US" dirty="0"/>
              <a:t>Putting some numbers on the carbon flows (in CO2e)</a:t>
            </a:r>
          </a:p>
        </p:txBody>
      </p:sp>
      <p:sp>
        <p:nvSpPr>
          <p:cNvPr id="15" name="Rectangle 14">
            <a:extLst>
              <a:ext uri="{FF2B5EF4-FFF2-40B4-BE49-F238E27FC236}">
                <a16:creationId xmlns:a16="http://schemas.microsoft.com/office/drawing/2014/main" id="{AADA680E-09A2-BEF7-22BA-32C0163C92B3}"/>
              </a:ext>
            </a:extLst>
          </p:cNvPr>
          <p:cNvSpPr/>
          <p:nvPr/>
        </p:nvSpPr>
        <p:spPr>
          <a:xfrm>
            <a:off x="8178547" y="4742822"/>
            <a:ext cx="1045842" cy="16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F1FDB8F-530C-05CA-D3CB-D02358B3FFAF}"/>
              </a:ext>
            </a:extLst>
          </p:cNvPr>
          <p:cNvGrpSpPr/>
          <p:nvPr/>
        </p:nvGrpSpPr>
        <p:grpSpPr>
          <a:xfrm>
            <a:off x="4628995" y="1665640"/>
            <a:ext cx="6502292" cy="5209318"/>
            <a:chOff x="4628995" y="1665640"/>
            <a:chExt cx="6502292" cy="5209318"/>
          </a:xfrm>
        </p:grpSpPr>
        <p:pic>
          <p:nvPicPr>
            <p:cNvPr id="18" name="Picture 17">
              <a:extLst>
                <a:ext uri="{FF2B5EF4-FFF2-40B4-BE49-F238E27FC236}">
                  <a16:creationId xmlns:a16="http://schemas.microsoft.com/office/drawing/2014/main" id="{4B240BA8-1D3C-8291-EEA5-6507B66F18BA}"/>
                </a:ext>
              </a:extLst>
            </p:cNvPr>
            <p:cNvPicPr>
              <a:picLocks noChangeAspect="1"/>
            </p:cNvPicPr>
            <p:nvPr/>
          </p:nvPicPr>
          <p:blipFill>
            <a:blip r:embed="rId3"/>
            <a:stretch>
              <a:fillRect/>
            </a:stretch>
          </p:blipFill>
          <p:spPr>
            <a:xfrm>
              <a:off x="4628995" y="1665640"/>
              <a:ext cx="6502292" cy="5026252"/>
            </a:xfrm>
            <a:prstGeom prst="rect">
              <a:avLst/>
            </a:prstGeom>
          </p:spPr>
        </p:pic>
        <p:grpSp>
          <p:nvGrpSpPr>
            <p:cNvPr id="19" name="Group 18">
              <a:extLst>
                <a:ext uri="{FF2B5EF4-FFF2-40B4-BE49-F238E27FC236}">
                  <a16:creationId xmlns:a16="http://schemas.microsoft.com/office/drawing/2014/main" id="{C20F181D-79C7-465C-F1B2-75689C183B24}"/>
                </a:ext>
              </a:extLst>
            </p:cNvPr>
            <p:cNvGrpSpPr/>
            <p:nvPr/>
          </p:nvGrpSpPr>
          <p:grpSpPr>
            <a:xfrm>
              <a:off x="8550276" y="4683401"/>
              <a:ext cx="2560157" cy="2191557"/>
              <a:chOff x="8042276" y="4683401"/>
              <a:chExt cx="2560157" cy="2191557"/>
            </a:xfrm>
          </p:grpSpPr>
          <p:pic>
            <p:nvPicPr>
              <p:cNvPr id="20" name="Picture 19">
                <a:extLst>
                  <a:ext uri="{FF2B5EF4-FFF2-40B4-BE49-F238E27FC236}">
                    <a16:creationId xmlns:a16="http://schemas.microsoft.com/office/drawing/2014/main" id="{C6070B47-03D4-FBBF-13F7-2430045C49A0}"/>
                  </a:ext>
                </a:extLst>
              </p:cNvPr>
              <p:cNvPicPr>
                <a:picLocks noChangeAspect="1"/>
              </p:cNvPicPr>
              <p:nvPr/>
            </p:nvPicPr>
            <p:blipFill>
              <a:blip r:embed="rId3"/>
              <a:srcRect l="74745" t="39978" r="368" b="16420"/>
              <a:stretch/>
            </p:blipFill>
            <p:spPr>
              <a:xfrm>
                <a:off x="8984275" y="4683401"/>
                <a:ext cx="1618158" cy="2191557"/>
              </a:xfrm>
              <a:prstGeom prst="rect">
                <a:avLst/>
              </a:prstGeom>
            </p:spPr>
          </p:pic>
          <p:pic>
            <p:nvPicPr>
              <p:cNvPr id="21" name="Picture 20">
                <a:extLst>
                  <a:ext uri="{FF2B5EF4-FFF2-40B4-BE49-F238E27FC236}">
                    <a16:creationId xmlns:a16="http://schemas.microsoft.com/office/drawing/2014/main" id="{FC2E927A-8792-577A-0243-A5335AB954F1}"/>
                  </a:ext>
                </a:extLst>
              </p:cNvPr>
              <p:cNvPicPr>
                <a:picLocks noChangeAspect="1"/>
              </p:cNvPicPr>
              <p:nvPr/>
            </p:nvPicPr>
            <p:blipFill>
              <a:blip r:embed="rId3"/>
              <a:srcRect l="60291" t="62142" r="368" b="35799"/>
              <a:stretch/>
            </p:blipFill>
            <p:spPr>
              <a:xfrm>
                <a:off x="8042276" y="5808694"/>
                <a:ext cx="2557940" cy="103414"/>
              </a:xfrm>
              <a:prstGeom prst="rect">
                <a:avLst/>
              </a:prstGeom>
            </p:spPr>
          </p:pic>
        </p:grpSp>
      </p:grpSp>
      <p:sp>
        <p:nvSpPr>
          <p:cNvPr id="22" name="TextBox 21">
            <a:extLst>
              <a:ext uri="{FF2B5EF4-FFF2-40B4-BE49-F238E27FC236}">
                <a16:creationId xmlns:a16="http://schemas.microsoft.com/office/drawing/2014/main" id="{4B24BC14-F81C-0127-0126-58334C38C21A}"/>
              </a:ext>
            </a:extLst>
          </p:cNvPr>
          <p:cNvSpPr txBox="1"/>
          <p:nvPr/>
        </p:nvSpPr>
        <p:spPr>
          <a:xfrm>
            <a:off x="5358403" y="1343603"/>
            <a:ext cx="5332104" cy="830997"/>
          </a:xfrm>
          <a:prstGeom prst="rect">
            <a:avLst/>
          </a:prstGeom>
          <a:noFill/>
        </p:spPr>
        <p:txBody>
          <a:bodyPr wrap="square">
            <a:spAutoFit/>
          </a:bodyPr>
          <a:lstStyle/>
          <a:p>
            <a:r>
              <a:rPr lang="en-US" sz="2000" dirty="0">
                <a:effectLst/>
                <a:latin typeface="Aptos Narrow" panose="020B0004020202020204" pitchFamily="34" charset="0"/>
              </a:rPr>
              <a:t>Energy and carbon flows in an Indian mud chulha</a:t>
            </a:r>
          </a:p>
          <a:p>
            <a:pPr algn="r"/>
            <a:endParaRPr lang="en-US" sz="1400" dirty="0">
              <a:effectLst/>
              <a:latin typeface="Aptos Narrow" panose="020B0004020202020204" pitchFamily="34" charset="0"/>
            </a:endParaRPr>
          </a:p>
          <a:p>
            <a:pPr algn="r"/>
            <a:r>
              <a:rPr lang="en-US" sz="1400" dirty="0">
                <a:effectLst/>
                <a:latin typeface="Aptos Narrow" panose="020B0004020202020204" pitchFamily="34" charset="0"/>
              </a:rPr>
              <a:t>From </a:t>
            </a:r>
            <a:r>
              <a:rPr lang="en-US" sz="1400" dirty="0">
                <a:effectLst/>
                <a:latin typeface="Aptos Narrow" panose="020B0004020202020204" pitchFamily="34" charset="0"/>
                <a:hlinkClick r:id="rId4"/>
              </a:rPr>
              <a:t>Smith et al. 2000</a:t>
            </a:r>
            <a:endParaRPr lang="en-US" sz="1400" dirty="0">
              <a:effectLst/>
              <a:latin typeface="Aptos Narrow" panose="020B0004020202020204" pitchFamily="34" charset="0"/>
            </a:endParaRPr>
          </a:p>
        </p:txBody>
      </p:sp>
      <p:pic>
        <p:nvPicPr>
          <p:cNvPr id="23" name="Picture 22">
            <a:extLst>
              <a:ext uri="{FF2B5EF4-FFF2-40B4-BE49-F238E27FC236}">
                <a16:creationId xmlns:a16="http://schemas.microsoft.com/office/drawing/2014/main" id="{824972C5-4A14-CE19-4F5D-1E676B6AF06E}"/>
              </a:ext>
            </a:extLst>
          </p:cNvPr>
          <p:cNvPicPr>
            <a:picLocks noChangeAspect="1"/>
          </p:cNvPicPr>
          <p:nvPr/>
        </p:nvPicPr>
        <p:blipFill>
          <a:blip r:embed="rId5"/>
          <a:stretch>
            <a:fillRect/>
          </a:stretch>
        </p:blipFill>
        <p:spPr>
          <a:xfrm>
            <a:off x="330758" y="1374080"/>
            <a:ext cx="4586865" cy="3440149"/>
          </a:xfrm>
          <a:prstGeom prst="rect">
            <a:avLst/>
          </a:prstGeom>
        </p:spPr>
      </p:pic>
      <p:sp>
        <p:nvSpPr>
          <p:cNvPr id="24" name="TextBox 23">
            <a:extLst>
              <a:ext uri="{FF2B5EF4-FFF2-40B4-BE49-F238E27FC236}">
                <a16:creationId xmlns:a16="http://schemas.microsoft.com/office/drawing/2014/main" id="{3916BF95-8CE1-F392-5189-F6334A37DA9B}"/>
              </a:ext>
            </a:extLst>
          </p:cNvPr>
          <p:cNvSpPr txBox="1"/>
          <p:nvPr/>
        </p:nvSpPr>
        <p:spPr>
          <a:xfrm>
            <a:off x="9492275" y="3709278"/>
            <a:ext cx="1978928" cy="369332"/>
          </a:xfrm>
          <a:prstGeom prst="rect">
            <a:avLst/>
          </a:prstGeom>
          <a:noFill/>
        </p:spPr>
        <p:txBody>
          <a:bodyPr wrap="square" rtlCol="0">
            <a:spAutoFit/>
          </a:bodyPr>
          <a:lstStyle/>
          <a:p>
            <a:r>
              <a:rPr lang="en-US" dirty="0">
                <a:solidFill>
                  <a:schemeClr val="accent3">
                    <a:lumMod val="50000"/>
                  </a:schemeClr>
                </a:solidFill>
              </a:rPr>
              <a:t>~ 90% </a:t>
            </a:r>
          </a:p>
        </p:txBody>
      </p:sp>
      <p:sp>
        <p:nvSpPr>
          <p:cNvPr id="25" name="TextBox 24">
            <a:extLst>
              <a:ext uri="{FF2B5EF4-FFF2-40B4-BE49-F238E27FC236}">
                <a16:creationId xmlns:a16="http://schemas.microsoft.com/office/drawing/2014/main" id="{B3C7387C-5741-B701-3EBC-F8F63385116E}"/>
              </a:ext>
            </a:extLst>
          </p:cNvPr>
          <p:cNvSpPr txBox="1"/>
          <p:nvPr/>
        </p:nvSpPr>
        <p:spPr>
          <a:xfrm>
            <a:off x="6033618" y="6488668"/>
            <a:ext cx="2173757" cy="369332"/>
          </a:xfrm>
          <a:prstGeom prst="rect">
            <a:avLst/>
          </a:prstGeom>
          <a:noFill/>
        </p:spPr>
        <p:txBody>
          <a:bodyPr wrap="square" rtlCol="0">
            <a:spAutoFit/>
          </a:bodyPr>
          <a:lstStyle/>
          <a:p>
            <a:r>
              <a:rPr lang="en-US" dirty="0">
                <a:solidFill>
                  <a:schemeClr val="accent3">
                    <a:lumMod val="50000"/>
                  </a:schemeClr>
                </a:solidFill>
              </a:rPr>
              <a:t>~ 10% </a:t>
            </a:r>
            <a:r>
              <a:rPr lang="en-US" dirty="0" err="1">
                <a:solidFill>
                  <a:schemeClr val="accent3">
                    <a:lumMod val="50000"/>
                  </a:schemeClr>
                </a:solidFill>
              </a:rPr>
              <a:t>wt’d</a:t>
            </a:r>
            <a:r>
              <a:rPr lang="en-US" dirty="0">
                <a:solidFill>
                  <a:schemeClr val="accent3">
                    <a:lumMod val="50000"/>
                  </a:schemeClr>
                </a:solidFill>
              </a:rPr>
              <a:t> by GWP</a:t>
            </a:r>
          </a:p>
        </p:txBody>
      </p:sp>
      <p:sp>
        <p:nvSpPr>
          <p:cNvPr id="26" name="TextBox 25">
            <a:extLst>
              <a:ext uri="{FF2B5EF4-FFF2-40B4-BE49-F238E27FC236}">
                <a16:creationId xmlns:a16="http://schemas.microsoft.com/office/drawing/2014/main" id="{51395E13-CC4A-9FFF-0242-3AD5AEDA9C86}"/>
              </a:ext>
            </a:extLst>
          </p:cNvPr>
          <p:cNvSpPr txBox="1"/>
          <p:nvPr/>
        </p:nvSpPr>
        <p:spPr>
          <a:xfrm>
            <a:off x="9683503" y="4518425"/>
            <a:ext cx="2368929" cy="923330"/>
          </a:xfrm>
          <a:prstGeom prst="rect">
            <a:avLst/>
          </a:prstGeom>
          <a:noFill/>
        </p:spPr>
        <p:txBody>
          <a:bodyPr wrap="square">
            <a:spAutoFit/>
          </a:bodyPr>
          <a:lstStyle/>
          <a:p>
            <a:r>
              <a:rPr lang="en-US" sz="1800" dirty="0">
                <a:solidFill>
                  <a:schemeClr val="accent3">
                    <a:lumMod val="50000"/>
                  </a:schemeClr>
                </a:solidFill>
              </a:rPr>
              <a:t>Proportions change if we account for regrowth</a:t>
            </a:r>
          </a:p>
        </p:txBody>
      </p:sp>
    </p:spTree>
    <p:extLst>
      <p:ext uri="{BB962C8B-B14F-4D97-AF65-F5344CB8AC3E}">
        <p14:creationId xmlns:p14="http://schemas.microsoft.com/office/powerpoint/2010/main" val="404774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5CA9E-4CCC-D4E3-B833-B1CE205809E6}"/>
            </a:ext>
          </a:extLst>
        </p:cNvPr>
        <p:cNvGrpSpPr/>
        <p:nvPr/>
      </p:nvGrpSpPr>
      <p:grpSpPr>
        <a:xfrm>
          <a:off x="0" y="0"/>
          <a:ext cx="0" cy="0"/>
          <a:chOff x="0" y="0"/>
          <a:chExt cx="0" cy="0"/>
        </a:xfrm>
      </p:grpSpPr>
      <p:sp>
        <p:nvSpPr>
          <p:cNvPr id="83" name="TextBox 82">
            <a:extLst>
              <a:ext uri="{FF2B5EF4-FFF2-40B4-BE49-F238E27FC236}">
                <a16:creationId xmlns:a16="http://schemas.microsoft.com/office/drawing/2014/main" id="{33E4FE23-ED12-F0C2-418E-5F1147557674}"/>
              </a:ext>
            </a:extLst>
          </p:cNvPr>
          <p:cNvSpPr txBox="1"/>
          <p:nvPr/>
        </p:nvSpPr>
        <p:spPr>
          <a:xfrm>
            <a:off x="4368289" y="4585646"/>
            <a:ext cx="7298218" cy="1338603"/>
          </a:xfrm>
          <a:prstGeom prst="rect">
            <a:avLst/>
          </a:prstGeom>
          <a:noFill/>
          <a:ln>
            <a:solidFill>
              <a:schemeClr val="tx1"/>
            </a:solidFill>
            <a:prstDash val="dash"/>
          </a:ln>
        </p:spPr>
        <p:txBody>
          <a:bodyPr wrap="square" rtlCol="0">
            <a:noAutofit/>
          </a:bodyPr>
          <a:lstStyle/>
          <a:p>
            <a:pPr algn="ctr"/>
            <a:endParaRPr lang="en-US" sz="1600" dirty="0">
              <a:latin typeface="Aptos Narrow" panose="020B0004020202020204" pitchFamily="34" charset="0"/>
            </a:endParaRPr>
          </a:p>
        </p:txBody>
      </p:sp>
      <p:sp>
        <p:nvSpPr>
          <p:cNvPr id="82" name="TextBox 81">
            <a:extLst>
              <a:ext uri="{FF2B5EF4-FFF2-40B4-BE49-F238E27FC236}">
                <a16:creationId xmlns:a16="http://schemas.microsoft.com/office/drawing/2014/main" id="{C429413D-2587-BB08-D947-0D777BDB0BDA}"/>
              </a:ext>
            </a:extLst>
          </p:cNvPr>
          <p:cNvSpPr txBox="1"/>
          <p:nvPr/>
        </p:nvSpPr>
        <p:spPr>
          <a:xfrm>
            <a:off x="4423876" y="2311400"/>
            <a:ext cx="7298218" cy="1338603"/>
          </a:xfrm>
          <a:prstGeom prst="rect">
            <a:avLst/>
          </a:prstGeom>
          <a:noFill/>
          <a:ln>
            <a:solidFill>
              <a:schemeClr val="tx1"/>
            </a:solidFill>
            <a:prstDash val="dash"/>
          </a:ln>
        </p:spPr>
        <p:txBody>
          <a:bodyPr wrap="square" rtlCol="0">
            <a:noAutofit/>
          </a:bodyPr>
          <a:lstStyle/>
          <a:p>
            <a:pPr algn="ctr"/>
            <a:endParaRPr lang="en-US" sz="1600" dirty="0">
              <a:latin typeface="Aptos Narrow" panose="020B0004020202020204" pitchFamily="34" charset="0"/>
            </a:endParaRPr>
          </a:p>
        </p:txBody>
      </p:sp>
      <p:sp>
        <p:nvSpPr>
          <p:cNvPr id="2" name="Title 1">
            <a:extLst>
              <a:ext uri="{FF2B5EF4-FFF2-40B4-BE49-F238E27FC236}">
                <a16:creationId xmlns:a16="http://schemas.microsoft.com/office/drawing/2014/main" id="{FDEAA1E4-EA90-0FB5-7B53-D535D9E536B6}"/>
              </a:ext>
            </a:extLst>
          </p:cNvPr>
          <p:cNvSpPr>
            <a:spLocks noGrp="1"/>
          </p:cNvSpPr>
          <p:nvPr>
            <p:ph type="title"/>
          </p:nvPr>
        </p:nvSpPr>
        <p:spPr>
          <a:xfrm>
            <a:off x="575736" y="368301"/>
            <a:ext cx="11040533" cy="711200"/>
          </a:xfrm>
        </p:spPr>
        <p:txBody>
          <a:bodyPr>
            <a:normAutofit/>
          </a:bodyPr>
          <a:lstStyle/>
          <a:p>
            <a:r>
              <a:rPr lang="en-US" dirty="0"/>
              <a:t>One kilo of charcoal looks different…</a:t>
            </a:r>
          </a:p>
        </p:txBody>
      </p:sp>
      <p:pic>
        <p:nvPicPr>
          <p:cNvPr id="9" name="Picture 8">
            <a:extLst>
              <a:ext uri="{FF2B5EF4-FFF2-40B4-BE49-F238E27FC236}">
                <a16:creationId xmlns:a16="http://schemas.microsoft.com/office/drawing/2014/main" id="{A9FF072E-134C-DFD5-459D-9DC09A64F1C1}"/>
              </a:ext>
            </a:extLst>
          </p:cNvPr>
          <p:cNvPicPr>
            <a:picLocks noChangeAspect="1"/>
          </p:cNvPicPr>
          <p:nvPr/>
        </p:nvPicPr>
        <p:blipFill>
          <a:blip r:embed="rId3"/>
          <a:srcRect l="12552" t="3908" r="5307" b="7757"/>
          <a:stretch/>
        </p:blipFill>
        <p:spPr>
          <a:xfrm>
            <a:off x="643682" y="3819145"/>
            <a:ext cx="3657600" cy="2950044"/>
          </a:xfrm>
          <a:prstGeom prst="rect">
            <a:avLst/>
          </a:prstGeom>
        </p:spPr>
      </p:pic>
      <p:sp>
        <p:nvSpPr>
          <p:cNvPr id="13" name="TextBox 12">
            <a:extLst>
              <a:ext uri="{FF2B5EF4-FFF2-40B4-BE49-F238E27FC236}">
                <a16:creationId xmlns:a16="http://schemas.microsoft.com/office/drawing/2014/main" id="{73AC107C-0ED1-CD65-B128-8ABB34C23C7A}"/>
              </a:ext>
            </a:extLst>
          </p:cNvPr>
          <p:cNvSpPr txBox="1"/>
          <p:nvPr/>
        </p:nvSpPr>
        <p:spPr>
          <a:xfrm>
            <a:off x="6720807" y="1365943"/>
            <a:ext cx="1305037" cy="830997"/>
          </a:xfrm>
          <a:prstGeom prst="rect">
            <a:avLst/>
          </a:prstGeom>
          <a:noFill/>
          <a:ln>
            <a:solidFill>
              <a:schemeClr val="tx1"/>
            </a:solidFill>
          </a:ln>
        </p:spPr>
        <p:txBody>
          <a:bodyPr wrap="none" rtlCol="0">
            <a:noAutofit/>
          </a:bodyPr>
          <a:lstStyle/>
          <a:p>
            <a:pPr algn="ctr"/>
            <a:r>
              <a:rPr lang="en-US" sz="1600" dirty="0">
                <a:latin typeface="Aptos Narrow" panose="020B0004020202020204" pitchFamily="34" charset="0"/>
              </a:rPr>
              <a:t>6 kg wood</a:t>
            </a:r>
          </a:p>
          <a:p>
            <a:pPr algn="ctr"/>
            <a:r>
              <a:rPr lang="en-US" sz="1600" dirty="0">
                <a:latin typeface="Aptos Narrow" panose="020B0004020202020204" pitchFamily="34" charset="0"/>
              </a:rPr>
              <a:t>2.8 kg carbon</a:t>
            </a:r>
          </a:p>
          <a:p>
            <a:pPr algn="ctr"/>
            <a:r>
              <a:rPr lang="en-US" sz="1600" dirty="0">
                <a:latin typeface="Aptos Narrow" panose="020B0004020202020204" pitchFamily="34" charset="0"/>
              </a:rPr>
              <a:t>108 MJ</a:t>
            </a:r>
          </a:p>
        </p:txBody>
      </p:sp>
      <p:sp>
        <p:nvSpPr>
          <p:cNvPr id="14" name="TextBox 13">
            <a:extLst>
              <a:ext uri="{FF2B5EF4-FFF2-40B4-BE49-F238E27FC236}">
                <a16:creationId xmlns:a16="http://schemas.microsoft.com/office/drawing/2014/main" id="{E0F4027F-A313-3F80-00CD-9CC21A637B7B}"/>
              </a:ext>
            </a:extLst>
          </p:cNvPr>
          <p:cNvSpPr txBox="1"/>
          <p:nvPr/>
        </p:nvSpPr>
        <p:spPr>
          <a:xfrm>
            <a:off x="6733245" y="3720888"/>
            <a:ext cx="128016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1 kg charcoal</a:t>
            </a:r>
          </a:p>
          <a:p>
            <a:pPr algn="ctr"/>
            <a:r>
              <a:rPr lang="en-US" sz="1600" dirty="0">
                <a:latin typeface="Aptos Narrow" panose="020B0004020202020204" pitchFamily="34" charset="0"/>
              </a:rPr>
              <a:t>800 g carbon</a:t>
            </a:r>
          </a:p>
          <a:p>
            <a:pPr algn="ctr"/>
            <a:r>
              <a:rPr lang="en-US" sz="1600" dirty="0">
                <a:latin typeface="Aptos Narrow" panose="020B0004020202020204" pitchFamily="34" charset="0"/>
              </a:rPr>
              <a:t>30MJ</a:t>
            </a:r>
          </a:p>
        </p:txBody>
      </p:sp>
      <p:sp>
        <p:nvSpPr>
          <p:cNvPr id="16" name="TextBox 15">
            <a:extLst>
              <a:ext uri="{FF2B5EF4-FFF2-40B4-BE49-F238E27FC236}">
                <a16:creationId xmlns:a16="http://schemas.microsoft.com/office/drawing/2014/main" id="{564CFE0A-D68E-C9DB-5B30-69D3775BEA05}"/>
              </a:ext>
            </a:extLst>
          </p:cNvPr>
          <p:cNvSpPr txBox="1"/>
          <p:nvPr/>
        </p:nvSpPr>
        <p:spPr>
          <a:xfrm>
            <a:off x="8884180" y="2681643"/>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NMHC</a:t>
            </a:r>
          </a:p>
          <a:p>
            <a:pPr algn="ctr"/>
            <a:r>
              <a:rPr lang="en-US" sz="1600" dirty="0">
                <a:latin typeface="Aptos Narrow" panose="020B0004020202020204" pitchFamily="34" charset="0"/>
              </a:rPr>
              <a:t>300 g carbon</a:t>
            </a:r>
          </a:p>
        </p:txBody>
      </p:sp>
      <p:sp>
        <p:nvSpPr>
          <p:cNvPr id="17" name="TextBox 16">
            <a:extLst>
              <a:ext uri="{FF2B5EF4-FFF2-40B4-BE49-F238E27FC236}">
                <a16:creationId xmlns:a16="http://schemas.microsoft.com/office/drawing/2014/main" id="{89A81F55-3774-1ED1-05D8-5717D34BEB10}"/>
              </a:ext>
            </a:extLst>
          </p:cNvPr>
          <p:cNvSpPr txBox="1"/>
          <p:nvPr/>
        </p:nvSpPr>
        <p:spPr>
          <a:xfrm>
            <a:off x="7486573" y="2681643"/>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Methane</a:t>
            </a:r>
          </a:p>
          <a:p>
            <a:pPr algn="ctr"/>
            <a:r>
              <a:rPr lang="en-US" sz="1600" dirty="0">
                <a:latin typeface="Aptos Narrow" panose="020B0004020202020204" pitchFamily="34" charset="0"/>
              </a:rPr>
              <a:t>60 g carbon</a:t>
            </a:r>
          </a:p>
        </p:txBody>
      </p:sp>
      <p:sp>
        <p:nvSpPr>
          <p:cNvPr id="18" name="TextBox 17">
            <a:extLst>
              <a:ext uri="{FF2B5EF4-FFF2-40B4-BE49-F238E27FC236}">
                <a16:creationId xmlns:a16="http://schemas.microsoft.com/office/drawing/2014/main" id="{D22A9ECD-11E3-8273-47CD-EAF6DAB0F11A}"/>
              </a:ext>
            </a:extLst>
          </p:cNvPr>
          <p:cNvSpPr txBox="1"/>
          <p:nvPr/>
        </p:nvSpPr>
        <p:spPr>
          <a:xfrm>
            <a:off x="6012765" y="2681644"/>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Carbon monoxide</a:t>
            </a:r>
          </a:p>
          <a:p>
            <a:pPr algn="ctr"/>
            <a:r>
              <a:rPr lang="en-US" sz="1600" dirty="0">
                <a:latin typeface="Aptos Narrow" panose="020B0004020202020204" pitchFamily="34" charset="0"/>
              </a:rPr>
              <a:t>250 g carbon</a:t>
            </a:r>
          </a:p>
        </p:txBody>
      </p:sp>
      <p:sp>
        <p:nvSpPr>
          <p:cNvPr id="19" name="TextBox 18">
            <a:extLst>
              <a:ext uri="{FF2B5EF4-FFF2-40B4-BE49-F238E27FC236}">
                <a16:creationId xmlns:a16="http://schemas.microsoft.com/office/drawing/2014/main" id="{C447335A-77C7-D77E-7A0D-4822258DE351}"/>
              </a:ext>
            </a:extLst>
          </p:cNvPr>
          <p:cNvSpPr txBox="1"/>
          <p:nvPr/>
        </p:nvSpPr>
        <p:spPr>
          <a:xfrm>
            <a:off x="10319887" y="2681643"/>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Particulates</a:t>
            </a:r>
          </a:p>
          <a:p>
            <a:pPr algn="ctr"/>
            <a:r>
              <a:rPr lang="en-US" sz="1600" dirty="0">
                <a:latin typeface="Aptos Narrow" panose="020B0004020202020204" pitchFamily="34" charset="0"/>
              </a:rPr>
              <a:t>70 g carbon</a:t>
            </a:r>
          </a:p>
        </p:txBody>
      </p:sp>
      <p:sp>
        <p:nvSpPr>
          <p:cNvPr id="20" name="TextBox 19">
            <a:extLst>
              <a:ext uri="{FF2B5EF4-FFF2-40B4-BE49-F238E27FC236}">
                <a16:creationId xmlns:a16="http://schemas.microsoft.com/office/drawing/2014/main" id="{E69228D5-C444-C40F-F719-52D17A1CD84C}"/>
              </a:ext>
            </a:extLst>
          </p:cNvPr>
          <p:cNvSpPr txBox="1"/>
          <p:nvPr/>
        </p:nvSpPr>
        <p:spPr>
          <a:xfrm>
            <a:off x="4577058" y="2679958"/>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Carbon dioxide</a:t>
            </a:r>
          </a:p>
          <a:p>
            <a:pPr algn="ctr"/>
            <a:r>
              <a:rPr lang="en-US" sz="1600" dirty="0">
                <a:latin typeface="Aptos Narrow" panose="020B0004020202020204" pitchFamily="34" charset="0"/>
              </a:rPr>
              <a:t>900 g carbon</a:t>
            </a:r>
          </a:p>
        </p:txBody>
      </p:sp>
      <p:sp>
        <p:nvSpPr>
          <p:cNvPr id="21" name="TextBox 20">
            <a:extLst>
              <a:ext uri="{FF2B5EF4-FFF2-40B4-BE49-F238E27FC236}">
                <a16:creationId xmlns:a16="http://schemas.microsoft.com/office/drawing/2014/main" id="{50DAA10C-91F7-7A92-0AD7-CBCE411E3B81}"/>
              </a:ext>
            </a:extLst>
          </p:cNvPr>
          <p:cNvSpPr txBox="1"/>
          <p:nvPr/>
        </p:nvSpPr>
        <p:spPr>
          <a:xfrm>
            <a:off x="8259143" y="1369961"/>
            <a:ext cx="1428573"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Brands &amp; </a:t>
            </a:r>
            <a:r>
              <a:rPr lang="en-US" sz="1600" dirty="0" err="1">
                <a:latin typeface="Aptos Narrow" panose="020B0004020202020204" pitchFamily="34" charset="0"/>
              </a:rPr>
              <a:t>condensables</a:t>
            </a:r>
            <a:endParaRPr lang="en-US" sz="1600" dirty="0">
              <a:latin typeface="Aptos Narrow" panose="020B0004020202020204" pitchFamily="34" charset="0"/>
            </a:endParaRPr>
          </a:p>
          <a:p>
            <a:pPr algn="ctr"/>
            <a:r>
              <a:rPr lang="en-US" sz="1600" dirty="0">
                <a:latin typeface="Aptos Narrow" panose="020B0004020202020204" pitchFamily="34" charset="0"/>
              </a:rPr>
              <a:t>~400 g carbon</a:t>
            </a:r>
          </a:p>
        </p:txBody>
      </p:sp>
      <p:sp>
        <p:nvSpPr>
          <p:cNvPr id="22" name="TextBox 21">
            <a:extLst>
              <a:ext uri="{FF2B5EF4-FFF2-40B4-BE49-F238E27FC236}">
                <a16:creationId xmlns:a16="http://schemas.microsoft.com/office/drawing/2014/main" id="{833594F6-6CA4-A2D4-E3F3-530F980A9C6F}"/>
              </a:ext>
            </a:extLst>
          </p:cNvPr>
          <p:cNvSpPr txBox="1"/>
          <p:nvPr/>
        </p:nvSpPr>
        <p:spPr>
          <a:xfrm>
            <a:off x="8884180" y="4902801"/>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NMHC</a:t>
            </a:r>
          </a:p>
          <a:p>
            <a:pPr algn="ctr"/>
            <a:r>
              <a:rPr lang="en-US" sz="1600" dirty="0">
                <a:latin typeface="Aptos Narrow" panose="020B0004020202020204" pitchFamily="34" charset="0"/>
              </a:rPr>
              <a:t>5 g carbon</a:t>
            </a:r>
          </a:p>
        </p:txBody>
      </p:sp>
      <p:sp>
        <p:nvSpPr>
          <p:cNvPr id="23" name="TextBox 22">
            <a:extLst>
              <a:ext uri="{FF2B5EF4-FFF2-40B4-BE49-F238E27FC236}">
                <a16:creationId xmlns:a16="http://schemas.microsoft.com/office/drawing/2014/main" id="{6E674900-DE3D-0F0A-5B90-CE5B5F8FED5C}"/>
              </a:ext>
            </a:extLst>
          </p:cNvPr>
          <p:cNvSpPr txBox="1"/>
          <p:nvPr/>
        </p:nvSpPr>
        <p:spPr>
          <a:xfrm>
            <a:off x="7486573" y="4902801"/>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Methane</a:t>
            </a:r>
          </a:p>
          <a:p>
            <a:pPr algn="ctr"/>
            <a:r>
              <a:rPr lang="en-US" sz="1600" dirty="0">
                <a:latin typeface="Aptos Narrow" panose="020B0004020202020204" pitchFamily="34" charset="0"/>
              </a:rPr>
              <a:t>5 g carbon</a:t>
            </a:r>
          </a:p>
        </p:txBody>
      </p:sp>
      <p:sp>
        <p:nvSpPr>
          <p:cNvPr id="24" name="TextBox 23">
            <a:extLst>
              <a:ext uri="{FF2B5EF4-FFF2-40B4-BE49-F238E27FC236}">
                <a16:creationId xmlns:a16="http://schemas.microsoft.com/office/drawing/2014/main" id="{E158E696-69B3-52B2-3125-D57C61961D82}"/>
              </a:ext>
            </a:extLst>
          </p:cNvPr>
          <p:cNvSpPr txBox="1"/>
          <p:nvPr/>
        </p:nvSpPr>
        <p:spPr>
          <a:xfrm>
            <a:off x="6012765" y="4902802"/>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Carbon monoxide</a:t>
            </a:r>
          </a:p>
          <a:p>
            <a:pPr algn="ctr"/>
            <a:r>
              <a:rPr lang="en-US" sz="1600" dirty="0">
                <a:latin typeface="Aptos Narrow" panose="020B0004020202020204" pitchFamily="34" charset="0"/>
              </a:rPr>
              <a:t>60 g carbon</a:t>
            </a:r>
          </a:p>
        </p:txBody>
      </p:sp>
      <p:sp>
        <p:nvSpPr>
          <p:cNvPr id="25" name="TextBox 24">
            <a:extLst>
              <a:ext uri="{FF2B5EF4-FFF2-40B4-BE49-F238E27FC236}">
                <a16:creationId xmlns:a16="http://schemas.microsoft.com/office/drawing/2014/main" id="{FB65BF3B-336C-E1F7-904C-20269106D0DD}"/>
              </a:ext>
            </a:extLst>
          </p:cNvPr>
          <p:cNvSpPr txBox="1"/>
          <p:nvPr/>
        </p:nvSpPr>
        <p:spPr>
          <a:xfrm>
            <a:off x="10319887" y="4901116"/>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Particulates</a:t>
            </a:r>
          </a:p>
          <a:p>
            <a:pPr algn="ctr"/>
            <a:r>
              <a:rPr lang="en-US" sz="1600" dirty="0">
                <a:latin typeface="Aptos Narrow" panose="020B0004020202020204" pitchFamily="34" charset="0"/>
              </a:rPr>
              <a:t>5 g carbon</a:t>
            </a:r>
          </a:p>
        </p:txBody>
      </p:sp>
      <p:sp>
        <p:nvSpPr>
          <p:cNvPr id="26" name="TextBox 25">
            <a:extLst>
              <a:ext uri="{FF2B5EF4-FFF2-40B4-BE49-F238E27FC236}">
                <a16:creationId xmlns:a16="http://schemas.microsoft.com/office/drawing/2014/main" id="{449B3F4A-357C-4027-112E-C7A152ACE8E1}"/>
              </a:ext>
            </a:extLst>
          </p:cNvPr>
          <p:cNvSpPr txBox="1"/>
          <p:nvPr/>
        </p:nvSpPr>
        <p:spPr>
          <a:xfrm>
            <a:off x="4577058" y="4901116"/>
            <a:ext cx="1234440" cy="822960"/>
          </a:xfrm>
          <a:prstGeom prst="rect">
            <a:avLst/>
          </a:prstGeom>
          <a:noFill/>
          <a:ln>
            <a:solidFill>
              <a:schemeClr val="tx1"/>
            </a:solidFill>
          </a:ln>
        </p:spPr>
        <p:txBody>
          <a:bodyPr wrap="square" rtlCol="0">
            <a:noAutofit/>
          </a:bodyPr>
          <a:lstStyle/>
          <a:p>
            <a:pPr algn="ctr"/>
            <a:r>
              <a:rPr lang="en-US" sz="1600" dirty="0">
                <a:latin typeface="Aptos Narrow" panose="020B0004020202020204" pitchFamily="34" charset="0"/>
              </a:rPr>
              <a:t>Carbon dioxide</a:t>
            </a:r>
          </a:p>
          <a:p>
            <a:pPr algn="ctr"/>
            <a:r>
              <a:rPr lang="en-US" sz="1600" dirty="0">
                <a:latin typeface="Aptos Narrow" panose="020B0004020202020204" pitchFamily="34" charset="0"/>
              </a:rPr>
              <a:t>700 g carbon</a:t>
            </a:r>
          </a:p>
        </p:txBody>
      </p:sp>
      <p:pic>
        <p:nvPicPr>
          <p:cNvPr id="27" name="Picture 26">
            <a:extLst>
              <a:ext uri="{FF2B5EF4-FFF2-40B4-BE49-F238E27FC236}">
                <a16:creationId xmlns:a16="http://schemas.microsoft.com/office/drawing/2014/main" id="{4AAA55A6-E730-2ECA-E076-BD0F0CA1635D}"/>
              </a:ext>
            </a:extLst>
          </p:cNvPr>
          <p:cNvPicPr>
            <a:picLocks noChangeAspect="1"/>
          </p:cNvPicPr>
          <p:nvPr/>
        </p:nvPicPr>
        <p:blipFill>
          <a:blip r:embed="rId4"/>
          <a:stretch>
            <a:fillRect/>
          </a:stretch>
        </p:blipFill>
        <p:spPr>
          <a:xfrm>
            <a:off x="689518" y="1455616"/>
            <a:ext cx="3657600" cy="2118428"/>
          </a:xfrm>
          <a:prstGeom prst="rect">
            <a:avLst/>
          </a:prstGeom>
        </p:spPr>
      </p:pic>
      <p:cxnSp>
        <p:nvCxnSpPr>
          <p:cNvPr id="29" name="Elbow Connector 28">
            <a:extLst>
              <a:ext uri="{FF2B5EF4-FFF2-40B4-BE49-F238E27FC236}">
                <a16:creationId xmlns:a16="http://schemas.microsoft.com/office/drawing/2014/main" id="{EA9361CB-1740-5537-8E19-F529F858FA8E}"/>
              </a:ext>
            </a:extLst>
          </p:cNvPr>
          <p:cNvCxnSpPr>
            <a:cxnSpLocks/>
            <a:stCxn id="13" idx="2"/>
            <a:endCxn id="17" idx="0"/>
          </p:cNvCxnSpPr>
          <p:nvPr/>
        </p:nvCxnSpPr>
        <p:spPr>
          <a:xfrm rot="16200000" flipH="1">
            <a:off x="7496208" y="2074057"/>
            <a:ext cx="484703" cy="730467"/>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32" name="Elbow Connector 31">
            <a:extLst>
              <a:ext uri="{FF2B5EF4-FFF2-40B4-BE49-F238E27FC236}">
                <a16:creationId xmlns:a16="http://schemas.microsoft.com/office/drawing/2014/main" id="{C797318A-3448-135C-3206-271DD680FE91}"/>
              </a:ext>
            </a:extLst>
          </p:cNvPr>
          <p:cNvCxnSpPr>
            <a:cxnSpLocks/>
            <a:stCxn id="13" idx="2"/>
            <a:endCxn id="16" idx="0"/>
          </p:cNvCxnSpPr>
          <p:nvPr/>
        </p:nvCxnSpPr>
        <p:spPr>
          <a:xfrm rot="16200000" flipH="1">
            <a:off x="8195012" y="1375254"/>
            <a:ext cx="484703" cy="2128074"/>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35" name="Elbow Connector 34">
            <a:extLst>
              <a:ext uri="{FF2B5EF4-FFF2-40B4-BE49-F238E27FC236}">
                <a16:creationId xmlns:a16="http://schemas.microsoft.com/office/drawing/2014/main" id="{924AA9A4-EE53-8153-0820-B72D1F8F27DA}"/>
              </a:ext>
            </a:extLst>
          </p:cNvPr>
          <p:cNvCxnSpPr>
            <a:cxnSpLocks/>
            <a:stCxn id="13" idx="2"/>
            <a:endCxn id="19" idx="0"/>
          </p:cNvCxnSpPr>
          <p:nvPr/>
        </p:nvCxnSpPr>
        <p:spPr>
          <a:xfrm rot="16200000" flipH="1">
            <a:off x="8912865" y="657400"/>
            <a:ext cx="484703" cy="356378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38" name="Elbow Connector 37">
            <a:extLst>
              <a:ext uri="{FF2B5EF4-FFF2-40B4-BE49-F238E27FC236}">
                <a16:creationId xmlns:a16="http://schemas.microsoft.com/office/drawing/2014/main" id="{9170BBD6-543F-BF44-0B0B-9F045742445D}"/>
              </a:ext>
            </a:extLst>
          </p:cNvPr>
          <p:cNvCxnSpPr>
            <a:cxnSpLocks/>
            <a:stCxn id="13" idx="2"/>
            <a:endCxn id="18" idx="0"/>
          </p:cNvCxnSpPr>
          <p:nvPr/>
        </p:nvCxnSpPr>
        <p:spPr>
          <a:xfrm rot="5400000">
            <a:off x="6759304" y="2067622"/>
            <a:ext cx="484704" cy="74334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41" name="Elbow Connector 40">
            <a:extLst>
              <a:ext uri="{FF2B5EF4-FFF2-40B4-BE49-F238E27FC236}">
                <a16:creationId xmlns:a16="http://schemas.microsoft.com/office/drawing/2014/main" id="{12FBA023-A2FA-4770-7B1C-CF29DA26041C}"/>
              </a:ext>
            </a:extLst>
          </p:cNvPr>
          <p:cNvCxnSpPr>
            <a:cxnSpLocks/>
            <a:stCxn id="13" idx="2"/>
            <a:endCxn id="20" idx="0"/>
          </p:cNvCxnSpPr>
          <p:nvPr/>
        </p:nvCxnSpPr>
        <p:spPr>
          <a:xfrm rot="5400000">
            <a:off x="6042293" y="1348925"/>
            <a:ext cx="483018" cy="2179048"/>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45" name="Elbow Connector 44">
            <a:extLst>
              <a:ext uri="{FF2B5EF4-FFF2-40B4-BE49-F238E27FC236}">
                <a16:creationId xmlns:a16="http://schemas.microsoft.com/office/drawing/2014/main" id="{F836E3FB-FA9D-D4CA-8D8C-13ECA322C2EA}"/>
              </a:ext>
            </a:extLst>
          </p:cNvPr>
          <p:cNvCxnSpPr>
            <a:cxnSpLocks/>
            <a:endCxn id="23" idx="0"/>
          </p:cNvCxnSpPr>
          <p:nvPr/>
        </p:nvCxnSpPr>
        <p:spPr>
          <a:xfrm rot="16200000" flipH="1">
            <a:off x="7501933" y="4300940"/>
            <a:ext cx="473253" cy="730468"/>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46" name="Elbow Connector 45">
            <a:extLst>
              <a:ext uri="{FF2B5EF4-FFF2-40B4-BE49-F238E27FC236}">
                <a16:creationId xmlns:a16="http://schemas.microsoft.com/office/drawing/2014/main" id="{D9B5808C-7E49-138C-2E37-B1E82090E0FD}"/>
              </a:ext>
            </a:extLst>
          </p:cNvPr>
          <p:cNvCxnSpPr>
            <a:cxnSpLocks/>
            <a:endCxn id="22" idx="0"/>
          </p:cNvCxnSpPr>
          <p:nvPr/>
        </p:nvCxnSpPr>
        <p:spPr>
          <a:xfrm rot="16200000" flipH="1">
            <a:off x="8200736" y="3602136"/>
            <a:ext cx="473253" cy="2128075"/>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47" name="Elbow Connector 46">
            <a:extLst>
              <a:ext uri="{FF2B5EF4-FFF2-40B4-BE49-F238E27FC236}">
                <a16:creationId xmlns:a16="http://schemas.microsoft.com/office/drawing/2014/main" id="{0D4BF1A7-A4D0-1CEE-5489-A7640BA30FE7}"/>
              </a:ext>
            </a:extLst>
          </p:cNvPr>
          <p:cNvCxnSpPr>
            <a:cxnSpLocks/>
            <a:endCxn id="25" idx="0"/>
          </p:cNvCxnSpPr>
          <p:nvPr/>
        </p:nvCxnSpPr>
        <p:spPr>
          <a:xfrm rot="16200000" flipH="1">
            <a:off x="8919432" y="2883441"/>
            <a:ext cx="471568" cy="3563782"/>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48" name="Elbow Connector 47">
            <a:extLst>
              <a:ext uri="{FF2B5EF4-FFF2-40B4-BE49-F238E27FC236}">
                <a16:creationId xmlns:a16="http://schemas.microsoft.com/office/drawing/2014/main" id="{94E37AB2-ADE1-511E-3B31-EB94B28D9692}"/>
              </a:ext>
            </a:extLst>
          </p:cNvPr>
          <p:cNvCxnSpPr>
            <a:cxnSpLocks/>
            <a:endCxn id="24" idx="0"/>
          </p:cNvCxnSpPr>
          <p:nvPr/>
        </p:nvCxnSpPr>
        <p:spPr>
          <a:xfrm rot="5400000">
            <a:off x="6765028" y="4294505"/>
            <a:ext cx="473254" cy="743340"/>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49" name="Elbow Connector 48">
            <a:extLst>
              <a:ext uri="{FF2B5EF4-FFF2-40B4-BE49-F238E27FC236}">
                <a16:creationId xmlns:a16="http://schemas.microsoft.com/office/drawing/2014/main" id="{6550E640-AD22-6A42-FDBF-83DBD0C5E808}"/>
              </a:ext>
            </a:extLst>
          </p:cNvPr>
          <p:cNvCxnSpPr>
            <a:cxnSpLocks/>
            <a:endCxn id="26" idx="0"/>
          </p:cNvCxnSpPr>
          <p:nvPr/>
        </p:nvCxnSpPr>
        <p:spPr>
          <a:xfrm rot="5400000">
            <a:off x="6048018" y="3575809"/>
            <a:ext cx="471568" cy="2179047"/>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50" name="Elbow Connector 49">
            <a:extLst>
              <a:ext uri="{FF2B5EF4-FFF2-40B4-BE49-F238E27FC236}">
                <a16:creationId xmlns:a16="http://schemas.microsoft.com/office/drawing/2014/main" id="{1EA64665-D46F-5E7D-5BBD-252F96478F5D}"/>
              </a:ext>
            </a:extLst>
          </p:cNvPr>
          <p:cNvCxnSpPr>
            <a:cxnSpLocks/>
            <a:stCxn id="13" idx="2"/>
            <a:endCxn id="14" idx="0"/>
          </p:cNvCxnSpPr>
          <p:nvPr/>
        </p:nvCxnSpPr>
        <p:spPr>
          <a:xfrm rot="5400000">
            <a:off x="6611352" y="2958914"/>
            <a:ext cx="1523948" cy="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76" name="Elbow Connector 75">
            <a:extLst>
              <a:ext uri="{FF2B5EF4-FFF2-40B4-BE49-F238E27FC236}">
                <a16:creationId xmlns:a16="http://schemas.microsoft.com/office/drawing/2014/main" id="{E28BF3FF-523A-C677-FE54-590C817C8404}"/>
              </a:ext>
            </a:extLst>
          </p:cNvPr>
          <p:cNvCxnSpPr>
            <a:cxnSpLocks/>
            <a:stCxn id="13" idx="3"/>
            <a:endCxn id="21" idx="1"/>
          </p:cNvCxnSpPr>
          <p:nvPr/>
        </p:nvCxnSpPr>
        <p:spPr>
          <a:xfrm flipV="1">
            <a:off x="8025844" y="1781441"/>
            <a:ext cx="233299" cy="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84" name="TextBox 83">
            <a:extLst>
              <a:ext uri="{FF2B5EF4-FFF2-40B4-BE49-F238E27FC236}">
                <a16:creationId xmlns:a16="http://schemas.microsoft.com/office/drawing/2014/main" id="{C6198E94-FBA4-4897-2A2F-A3FF2082AE27}"/>
              </a:ext>
            </a:extLst>
          </p:cNvPr>
          <p:cNvSpPr txBox="1"/>
          <p:nvPr/>
        </p:nvSpPr>
        <p:spPr>
          <a:xfrm>
            <a:off x="4377058" y="1979649"/>
            <a:ext cx="994503" cy="369332"/>
          </a:xfrm>
          <a:prstGeom prst="rect">
            <a:avLst/>
          </a:prstGeom>
          <a:noFill/>
        </p:spPr>
        <p:txBody>
          <a:bodyPr wrap="none" rtlCol="0">
            <a:spAutoFit/>
          </a:bodyPr>
          <a:lstStyle/>
          <a:p>
            <a:r>
              <a:rPr lang="en-US" dirty="0">
                <a:latin typeface="Aptos Narrow" panose="020B0004020202020204" pitchFamily="34" charset="0"/>
              </a:rPr>
              <a:t>Pyrolysis</a:t>
            </a:r>
          </a:p>
        </p:txBody>
      </p:sp>
      <p:sp>
        <p:nvSpPr>
          <p:cNvPr id="85" name="TextBox 84">
            <a:extLst>
              <a:ext uri="{FF2B5EF4-FFF2-40B4-BE49-F238E27FC236}">
                <a16:creationId xmlns:a16="http://schemas.microsoft.com/office/drawing/2014/main" id="{7B6AB4D5-EE1E-0DC9-5287-0C6493859C47}"/>
              </a:ext>
            </a:extLst>
          </p:cNvPr>
          <p:cNvSpPr txBox="1"/>
          <p:nvPr/>
        </p:nvSpPr>
        <p:spPr>
          <a:xfrm>
            <a:off x="4391197" y="4253895"/>
            <a:ext cx="939681" cy="369332"/>
          </a:xfrm>
          <a:prstGeom prst="rect">
            <a:avLst/>
          </a:prstGeom>
          <a:noFill/>
        </p:spPr>
        <p:txBody>
          <a:bodyPr wrap="none" rtlCol="0">
            <a:spAutoFit/>
          </a:bodyPr>
          <a:lstStyle/>
          <a:p>
            <a:r>
              <a:rPr lang="en-US" dirty="0">
                <a:latin typeface="Aptos Narrow" panose="020B0004020202020204" pitchFamily="34" charset="0"/>
              </a:rPr>
              <a:t>Cooking</a:t>
            </a:r>
          </a:p>
        </p:txBody>
      </p:sp>
      <p:sp>
        <p:nvSpPr>
          <p:cNvPr id="88" name="TextBox 87">
            <a:extLst>
              <a:ext uri="{FF2B5EF4-FFF2-40B4-BE49-F238E27FC236}">
                <a16:creationId xmlns:a16="http://schemas.microsoft.com/office/drawing/2014/main" id="{4DD51F69-1081-1F5D-843B-58D37ECE5E21}"/>
              </a:ext>
            </a:extLst>
          </p:cNvPr>
          <p:cNvSpPr txBox="1"/>
          <p:nvPr/>
        </p:nvSpPr>
        <p:spPr>
          <a:xfrm>
            <a:off x="4484274" y="5973612"/>
            <a:ext cx="6812891" cy="769441"/>
          </a:xfrm>
          <a:prstGeom prst="rect">
            <a:avLst/>
          </a:prstGeom>
          <a:noFill/>
        </p:spPr>
        <p:txBody>
          <a:bodyPr wrap="none" rtlCol="0">
            <a:spAutoFit/>
          </a:bodyPr>
          <a:lstStyle/>
          <a:p>
            <a:r>
              <a:rPr lang="en-US" dirty="0">
                <a:latin typeface="Aptos Narrow" panose="020B0004020202020204" pitchFamily="34" charset="0"/>
              </a:rPr>
              <a:t>Using one kilo of charcoal emits 5.9 kg CO</a:t>
            </a:r>
            <a:r>
              <a:rPr lang="en-US" baseline="-25000" dirty="0">
                <a:latin typeface="Aptos Narrow" panose="020B0004020202020204" pitchFamily="34" charset="0"/>
              </a:rPr>
              <a:t>2</a:t>
            </a:r>
            <a:r>
              <a:rPr lang="en-US" dirty="0">
                <a:latin typeface="Aptos Narrow" panose="020B0004020202020204" pitchFamily="34" charset="0"/>
              </a:rPr>
              <a:t> and 87 g of CH</a:t>
            </a:r>
            <a:r>
              <a:rPr lang="en-US" baseline="-25000" dirty="0">
                <a:latin typeface="Aptos Narrow" panose="020B0004020202020204" pitchFamily="34" charset="0"/>
              </a:rPr>
              <a:t>4</a:t>
            </a:r>
            <a:r>
              <a:rPr lang="en-US" dirty="0">
                <a:latin typeface="Aptos Narrow" panose="020B0004020202020204" pitchFamily="34" charset="0"/>
              </a:rPr>
              <a:t> (2.3 kg CO</a:t>
            </a:r>
            <a:r>
              <a:rPr lang="en-US" baseline="-25000" dirty="0">
                <a:latin typeface="Aptos Narrow" panose="020B0004020202020204" pitchFamily="34" charset="0"/>
              </a:rPr>
              <a:t>2</a:t>
            </a:r>
            <a:r>
              <a:rPr lang="en-US" dirty="0">
                <a:latin typeface="Aptos Narrow" panose="020B0004020202020204" pitchFamily="34" charset="0"/>
              </a:rPr>
              <a:t>e)</a:t>
            </a:r>
          </a:p>
          <a:p>
            <a:pPr lvl="1">
              <a:spcBef>
                <a:spcPts val="1200"/>
              </a:spcBef>
            </a:pPr>
            <a:r>
              <a:rPr lang="en-US" sz="1600" dirty="0">
                <a:latin typeface="Aptos Narrow" panose="020B0004020202020204" pitchFamily="34" charset="0"/>
              </a:rPr>
              <a:t>(also depends on tree regrowth)</a:t>
            </a:r>
          </a:p>
        </p:txBody>
      </p:sp>
    </p:spTree>
    <p:extLst>
      <p:ext uri="{BB962C8B-B14F-4D97-AF65-F5344CB8AC3E}">
        <p14:creationId xmlns:p14="http://schemas.microsoft.com/office/powerpoint/2010/main" val="101314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E6CED-87F1-4EC2-1741-E2A2F105BE4C}"/>
              </a:ext>
            </a:extLst>
          </p:cNvPr>
          <p:cNvSpPr>
            <a:spLocks noGrp="1"/>
          </p:cNvSpPr>
          <p:nvPr>
            <p:ph type="title"/>
          </p:nvPr>
        </p:nvSpPr>
        <p:spPr/>
        <p:txBody>
          <a:bodyPr>
            <a:normAutofit/>
          </a:bodyPr>
          <a:lstStyle/>
          <a:p>
            <a:r>
              <a:rPr lang="en-US" dirty="0"/>
              <a:t>An intervention in a Ugandan household (40%fNRB) </a:t>
            </a:r>
          </a:p>
        </p:txBody>
      </p:sp>
      <p:sp>
        <p:nvSpPr>
          <p:cNvPr id="6" name="Text Placeholder 5">
            <a:extLst>
              <a:ext uri="{FF2B5EF4-FFF2-40B4-BE49-F238E27FC236}">
                <a16:creationId xmlns:a16="http://schemas.microsoft.com/office/drawing/2014/main" id="{173F6E71-A684-1D8F-56D1-3AA2FDD282C1}"/>
              </a:ext>
            </a:extLst>
          </p:cNvPr>
          <p:cNvSpPr>
            <a:spLocks noGrp="1"/>
          </p:cNvSpPr>
          <p:nvPr>
            <p:ph type="body" sz="quarter" idx="11"/>
          </p:nvPr>
        </p:nvSpPr>
        <p:spPr/>
        <p:txBody>
          <a:bodyPr/>
          <a:lstStyle/>
          <a:p>
            <a:endParaRPr lang="en-US" dirty="0"/>
          </a:p>
        </p:txBody>
      </p:sp>
      <p:sp>
        <p:nvSpPr>
          <p:cNvPr id="7" name="Content Placeholder 6">
            <a:extLst>
              <a:ext uri="{FF2B5EF4-FFF2-40B4-BE49-F238E27FC236}">
                <a16:creationId xmlns:a16="http://schemas.microsoft.com/office/drawing/2014/main" id="{91B60A9A-7688-C140-15DC-B16BCC191C09}"/>
              </a:ext>
            </a:extLst>
          </p:cNvPr>
          <p:cNvSpPr>
            <a:spLocks noGrp="1"/>
          </p:cNvSpPr>
          <p:nvPr>
            <p:ph sz="quarter" idx="12"/>
          </p:nvPr>
        </p:nvSpPr>
        <p:spPr/>
        <p:txBody>
          <a:bodyPr/>
          <a:lstStyle/>
          <a:p>
            <a:r>
              <a:rPr lang="en-US" sz="2800" dirty="0"/>
              <a:t>Urban charcoal users</a:t>
            </a:r>
          </a:p>
          <a:p>
            <a:pPr marL="342900" indent="-342900">
              <a:buFont typeface="Arial" panose="020B0604020202020204" pitchFamily="34" charset="0"/>
              <a:buChar char="•"/>
            </a:pPr>
            <a:r>
              <a:rPr lang="en-US" dirty="0"/>
              <a:t>750 kg charcoal / year (4.5 tons wood)</a:t>
            </a:r>
          </a:p>
          <a:p>
            <a:pPr marL="342900" indent="-342900">
              <a:buFont typeface="Arial" panose="020B0604020202020204" pitchFamily="34" charset="0"/>
              <a:buChar char="•"/>
            </a:pPr>
            <a:r>
              <a:rPr lang="en-US" dirty="0"/>
              <a:t>3.5 tons CO2e / yr</a:t>
            </a:r>
          </a:p>
          <a:p>
            <a:pPr marL="342900" indent="-342900">
              <a:spcAft>
                <a:spcPts val="1200"/>
              </a:spcAft>
              <a:buFont typeface="Arial" panose="020B0604020202020204" pitchFamily="34" charset="0"/>
              <a:buChar char="•"/>
            </a:pPr>
            <a:endParaRPr lang="en-US" dirty="0"/>
          </a:p>
          <a:p>
            <a:pPr marL="800100" lvl="1" indent="-342900">
              <a:buFont typeface="Arial" panose="020B0604020202020204" pitchFamily="34" charset="0"/>
              <a:buChar char="•"/>
            </a:pPr>
            <a:r>
              <a:rPr lang="en-US" dirty="0"/>
              <a:t>Reduces 1.8t CO2e</a:t>
            </a:r>
          </a:p>
          <a:p>
            <a:pPr marL="800100" lvl="1" indent="-342900">
              <a:buFont typeface="Arial" panose="020B0604020202020204" pitchFamily="34" charset="0"/>
              <a:buChar char="•"/>
            </a:pPr>
            <a:r>
              <a:rPr lang="en-US" dirty="0"/>
              <a:t>Adds 0.3 t CO2e from LPG</a:t>
            </a:r>
          </a:p>
          <a:p>
            <a:pPr marL="342900" indent="-342900">
              <a:buFont typeface="Arial" panose="020B0604020202020204" pitchFamily="34" charset="0"/>
              <a:buChar char="•"/>
            </a:pPr>
            <a:r>
              <a:rPr lang="en-US" dirty="0"/>
              <a:t>Net change is  –1.5 t CO2e</a:t>
            </a:r>
          </a:p>
        </p:txBody>
      </p:sp>
      <p:sp>
        <p:nvSpPr>
          <p:cNvPr id="8" name="Content Placeholder 7">
            <a:extLst>
              <a:ext uri="{FF2B5EF4-FFF2-40B4-BE49-F238E27FC236}">
                <a16:creationId xmlns:a16="http://schemas.microsoft.com/office/drawing/2014/main" id="{BA80F9B4-1459-DF11-0B53-1FC251748902}"/>
              </a:ext>
            </a:extLst>
          </p:cNvPr>
          <p:cNvSpPr>
            <a:spLocks noGrp="1"/>
          </p:cNvSpPr>
          <p:nvPr>
            <p:ph sz="quarter" idx="13"/>
          </p:nvPr>
        </p:nvSpPr>
        <p:spPr>
          <a:xfrm>
            <a:off x="575737" y="1917700"/>
            <a:ext cx="10600263" cy="3810000"/>
          </a:xfrm>
        </p:spPr>
        <p:txBody>
          <a:bodyPr/>
          <a:lstStyle/>
          <a:p>
            <a:r>
              <a:rPr lang="en-US" sz="2800" dirty="0"/>
              <a:t>Rural wood users</a:t>
            </a:r>
          </a:p>
          <a:p>
            <a:pPr marL="342900" indent="-342900">
              <a:buFont typeface="Arial" panose="020B0604020202020204" pitchFamily="34" charset="0"/>
              <a:buChar char="•"/>
            </a:pPr>
            <a:r>
              <a:rPr lang="en-US" dirty="0"/>
              <a:t>2.5 tons of wood / year</a:t>
            </a:r>
          </a:p>
          <a:p>
            <a:pPr marL="342900" indent="-342900">
              <a:buFont typeface="Arial" panose="020B0604020202020204" pitchFamily="34" charset="0"/>
              <a:buChar char="•"/>
            </a:pPr>
            <a:r>
              <a:rPr lang="en-US" dirty="0"/>
              <a:t>1.7 tons CO2e / yr</a:t>
            </a:r>
          </a:p>
          <a:p>
            <a:pPr algn="ctr">
              <a:spcAft>
                <a:spcPts val="1200"/>
              </a:spcAft>
            </a:pPr>
            <a:r>
              <a:rPr lang="en-US" dirty="0"/>
              <a:t>An LPG intervention reduces fuel consumption by 50%</a:t>
            </a:r>
          </a:p>
          <a:p>
            <a:pPr marL="800100" lvl="1" indent="-342900">
              <a:buFont typeface="Arial" panose="020B0604020202020204" pitchFamily="34" charset="0"/>
              <a:buChar char="•"/>
            </a:pPr>
            <a:r>
              <a:rPr lang="en-US" dirty="0"/>
              <a:t>Reduces 0.9 t CO2e</a:t>
            </a:r>
          </a:p>
          <a:p>
            <a:pPr marL="800100" lvl="1" indent="-342900">
              <a:buFont typeface="Arial" panose="020B0604020202020204" pitchFamily="34" charset="0"/>
              <a:buChar char="•"/>
            </a:pPr>
            <a:r>
              <a:rPr lang="en-US" dirty="0"/>
              <a:t>Adds 0.3 t CO2e from LPG</a:t>
            </a:r>
          </a:p>
          <a:p>
            <a:pPr marL="342900" indent="-342900">
              <a:buFont typeface="Arial" panose="020B0604020202020204" pitchFamily="34" charset="0"/>
              <a:buChar char="•"/>
            </a:pPr>
            <a:r>
              <a:rPr lang="en-US" dirty="0"/>
              <a:t>Net change is  –0.6 t CO2e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6930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348E7-A7EF-EE82-A63C-8F01D510BF0C}"/>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841D9A3-E709-CD6B-8AD3-C651182A44FB}"/>
              </a:ext>
            </a:extLst>
          </p:cNvPr>
          <p:cNvSpPr>
            <a:spLocks noGrp="1"/>
          </p:cNvSpPr>
          <p:nvPr>
            <p:ph type="pic" sz="quarter" idx="11"/>
          </p:nvPr>
        </p:nvSpPr>
        <p:spPr/>
        <p:txBody>
          <a:bodyPr/>
          <a:lstStyle/>
          <a:p>
            <a:endParaRPr lang="en-US"/>
          </a:p>
        </p:txBody>
      </p:sp>
      <p:sp>
        <p:nvSpPr>
          <p:cNvPr id="4" name="Title 3">
            <a:extLst>
              <a:ext uri="{FF2B5EF4-FFF2-40B4-BE49-F238E27FC236}">
                <a16:creationId xmlns:a16="http://schemas.microsoft.com/office/drawing/2014/main" id="{E1CA9AE1-DF96-DB94-5259-9910B80EB809}"/>
              </a:ext>
            </a:extLst>
          </p:cNvPr>
          <p:cNvSpPr>
            <a:spLocks noGrp="1"/>
          </p:cNvSpPr>
          <p:nvPr>
            <p:ph type="title"/>
          </p:nvPr>
        </p:nvSpPr>
        <p:spPr/>
        <p:txBody>
          <a:bodyPr>
            <a:normAutofit fontScale="90000"/>
          </a:bodyPr>
          <a:lstStyle/>
          <a:p>
            <a:r>
              <a:rPr lang="en-US" dirty="0"/>
              <a:t>Explanation of BURN fNRB method and differences with MoFuSS?</a:t>
            </a:r>
            <a:br>
              <a:rPr lang="en-US" dirty="0"/>
            </a:br>
            <a:endParaRPr lang="en-US" dirty="0"/>
          </a:p>
        </p:txBody>
      </p:sp>
    </p:spTree>
    <p:extLst>
      <p:ext uri="{BB962C8B-B14F-4D97-AF65-F5344CB8AC3E}">
        <p14:creationId xmlns:p14="http://schemas.microsoft.com/office/powerpoint/2010/main" val="86726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1"/>
          <p:cNvSpPr txBox="1">
            <a:spLocks noGrp="1"/>
          </p:cNvSpPr>
          <p:nvPr>
            <p:ph type="title"/>
          </p:nvPr>
        </p:nvSpPr>
        <p:spPr>
          <a:xfrm>
            <a:off x="457199" y="358160"/>
            <a:ext cx="11277597" cy="65784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Marginal fNRB</a:t>
            </a:r>
            <a:endParaRPr/>
          </a:p>
        </p:txBody>
      </p:sp>
      <p:sp>
        <p:nvSpPr>
          <p:cNvPr id="553" name="Google Shape;553;p11"/>
          <p:cNvSpPr txBox="1">
            <a:spLocks noGrp="1"/>
          </p:cNvSpPr>
          <p:nvPr>
            <p:ph type="sldNum" idx="12"/>
          </p:nvPr>
        </p:nvSpPr>
        <p:spPr>
          <a:xfrm>
            <a:off x="11734799" y="6254713"/>
            <a:ext cx="457201" cy="490253"/>
          </a:xfrm>
          <a:prstGeom prst="rect">
            <a:avLst/>
          </a:prstGeom>
          <a:noFill/>
          <a:ln>
            <a:noFill/>
          </a:ln>
        </p:spPr>
        <p:txBody>
          <a:bodyPr spcFirstLastPara="1" wrap="square" lIns="72000" tIns="72000" rIns="72000" bIns="72000" anchor="ctr" anchorCtr="0">
            <a:noAutofit/>
          </a:bodyPr>
          <a:lstStyle/>
          <a:p>
            <a:pPr marL="0" lvl="0" indent="0" algn="ctr" rtl="0">
              <a:spcBef>
                <a:spcPts val="0"/>
              </a:spcBef>
              <a:spcAft>
                <a:spcPts val="0"/>
              </a:spcAft>
              <a:buNone/>
            </a:pPr>
            <a:fld id="{00000000-1234-1234-1234-123412341234}" type="slidenum">
              <a:rPr lang="en-US"/>
              <a:t>17</a:t>
            </a:fld>
            <a:endParaRPr/>
          </a:p>
        </p:txBody>
      </p:sp>
      <p:pic>
        <p:nvPicPr>
          <p:cNvPr id="554" name="Google Shape;554;p11"/>
          <p:cNvPicPr preferRelativeResize="0"/>
          <p:nvPr/>
        </p:nvPicPr>
        <p:blipFill rotWithShape="1">
          <a:blip r:embed="rId3">
            <a:alphaModFix/>
          </a:blip>
          <a:srcRect/>
          <a:stretch/>
        </p:blipFill>
        <p:spPr>
          <a:xfrm>
            <a:off x="6702425" y="1085686"/>
            <a:ext cx="5489575" cy="5489575"/>
          </a:xfrm>
          <a:prstGeom prst="rect">
            <a:avLst/>
          </a:prstGeom>
          <a:noFill/>
          <a:ln>
            <a:noFill/>
          </a:ln>
        </p:spPr>
      </p:pic>
      <p:sp>
        <p:nvSpPr>
          <p:cNvPr id="555" name="Google Shape;555;p11"/>
          <p:cNvSpPr txBox="1"/>
          <p:nvPr/>
        </p:nvSpPr>
        <p:spPr>
          <a:xfrm>
            <a:off x="6807986" y="6475576"/>
            <a:ext cx="510749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venir"/>
                <a:ea typeface="Avenir"/>
                <a:cs typeface="Avenir"/>
                <a:sym typeface="Avenir"/>
              </a:rPr>
              <a:t>https://thoughtf20.classes.ryansafner.com/slides/3.2-slides#26</a:t>
            </a:r>
            <a:endParaRPr/>
          </a:p>
        </p:txBody>
      </p:sp>
      <p:sp>
        <p:nvSpPr>
          <p:cNvPr id="556" name="Google Shape;556;p11"/>
          <p:cNvSpPr txBox="1">
            <a:spLocks noGrp="1"/>
          </p:cNvSpPr>
          <p:nvPr>
            <p:ph type="body" idx="1"/>
          </p:nvPr>
        </p:nvSpPr>
        <p:spPr>
          <a:xfrm>
            <a:off x="457200" y="1200150"/>
            <a:ext cx="6245225" cy="4658293"/>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05000"/>
              </a:lnSpc>
              <a:spcBef>
                <a:spcPts val="0"/>
              </a:spcBef>
              <a:spcAft>
                <a:spcPts val="0"/>
              </a:spcAft>
              <a:buSzPct val="100000"/>
              <a:buNone/>
            </a:pPr>
            <a:r>
              <a:rPr lang="en-US" dirty="0"/>
              <a:t>What the heck are we talking about?</a:t>
            </a:r>
            <a:endParaRPr dirty="0"/>
          </a:p>
          <a:p>
            <a:pPr marL="228600" lvl="0" indent="-228600" algn="l" rtl="0">
              <a:lnSpc>
                <a:spcPct val="105000"/>
              </a:lnSpc>
              <a:spcBef>
                <a:spcPts val="1200"/>
              </a:spcBef>
              <a:spcAft>
                <a:spcPts val="0"/>
              </a:spcAft>
              <a:buSzPct val="100000"/>
              <a:buChar char="•"/>
            </a:pPr>
            <a:r>
              <a:rPr lang="en-US" dirty="0"/>
              <a:t>Common in Economics</a:t>
            </a:r>
            <a:endParaRPr dirty="0"/>
          </a:p>
          <a:p>
            <a:pPr marL="685800" lvl="1" indent="-228600" algn="l" rtl="0">
              <a:lnSpc>
                <a:spcPct val="105000"/>
              </a:lnSpc>
              <a:spcBef>
                <a:spcPts val="1200"/>
              </a:spcBef>
              <a:spcAft>
                <a:spcPts val="0"/>
              </a:spcAft>
              <a:buSzPct val="75000"/>
              <a:buChar char="o"/>
            </a:pPr>
            <a:r>
              <a:rPr lang="en-US" dirty="0"/>
              <a:t>The effect of a unit change in one variable on another variable</a:t>
            </a:r>
          </a:p>
          <a:p>
            <a:pPr marL="685800" lvl="1" indent="-228600" algn="l" rtl="0">
              <a:lnSpc>
                <a:spcPct val="105000"/>
              </a:lnSpc>
              <a:spcBef>
                <a:spcPts val="1200"/>
              </a:spcBef>
              <a:spcAft>
                <a:spcPts val="0"/>
              </a:spcAft>
              <a:buSzPct val="75000"/>
              <a:buChar char="o"/>
            </a:pPr>
            <a:r>
              <a:rPr lang="en-US" dirty="0"/>
              <a:t>Utility, Cost/Revenue, Productivity</a:t>
            </a:r>
            <a:endParaRPr dirty="0"/>
          </a:p>
          <a:p>
            <a:pPr marL="1143000" lvl="2" indent="-228600" algn="l" rtl="0">
              <a:lnSpc>
                <a:spcPct val="105000"/>
              </a:lnSpc>
              <a:spcBef>
                <a:spcPts val="1200"/>
              </a:spcBef>
              <a:spcAft>
                <a:spcPts val="0"/>
              </a:spcAft>
              <a:buSzPct val="75000"/>
              <a:buChar char="▪"/>
            </a:pPr>
            <a:r>
              <a:rPr lang="en-US" dirty="0"/>
              <a:t>Output is a non-linear function of inputs like capital and labor (top graph)</a:t>
            </a:r>
            <a:endParaRPr dirty="0"/>
          </a:p>
          <a:p>
            <a:pPr marL="1143000" lvl="2" indent="-228600" algn="l" rtl="0">
              <a:lnSpc>
                <a:spcPct val="105000"/>
              </a:lnSpc>
              <a:spcBef>
                <a:spcPts val="1200"/>
              </a:spcBef>
              <a:spcAft>
                <a:spcPts val="0"/>
              </a:spcAft>
              <a:buSzPct val="75000"/>
              <a:buChar char="▪"/>
            </a:pPr>
            <a:r>
              <a:rPr lang="en-US" dirty="0"/>
              <a:t>An additional unit of input affects output differently depending on the quantity of inputs already being utilized (lower graph - blue line)</a:t>
            </a:r>
            <a:endParaRPr dirty="0"/>
          </a:p>
        </p:txBody>
      </p:sp>
      <p:sp>
        <p:nvSpPr>
          <p:cNvPr id="557" name="Google Shape;557;p11"/>
          <p:cNvSpPr txBox="1"/>
          <p:nvPr/>
        </p:nvSpPr>
        <p:spPr>
          <a:xfrm>
            <a:off x="404419" y="6028470"/>
            <a:ext cx="6245225" cy="452560"/>
          </a:xfrm>
          <a:prstGeom prst="rect">
            <a:avLst/>
          </a:prstGeom>
          <a:blipFill rotWithShape="1">
            <a:blip r:embed="rId4">
              <a:alphaModFix/>
            </a:blip>
            <a:stretch>
              <a:fillRect l="-1216" t="-2702" r="-2433" b="-1891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venir"/>
                <a:ea typeface="Avenir"/>
                <a:cs typeface="Avenir"/>
                <a:sym typeface="Avenir"/>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2"/>
          <p:cNvSpPr txBox="1">
            <a:spLocks noGrp="1"/>
          </p:cNvSpPr>
          <p:nvPr>
            <p:ph type="title"/>
          </p:nvPr>
        </p:nvSpPr>
        <p:spPr>
          <a:xfrm>
            <a:off x="457199" y="358160"/>
            <a:ext cx="11277597" cy="65784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Marginal fNRB</a:t>
            </a:r>
            <a:endParaRPr/>
          </a:p>
        </p:txBody>
      </p:sp>
      <p:sp>
        <p:nvSpPr>
          <p:cNvPr id="563" name="Google Shape;563;p12"/>
          <p:cNvSpPr txBox="1">
            <a:spLocks noGrp="1"/>
          </p:cNvSpPr>
          <p:nvPr>
            <p:ph type="body" idx="1"/>
          </p:nvPr>
        </p:nvSpPr>
        <p:spPr>
          <a:xfrm>
            <a:off x="457200" y="1200151"/>
            <a:ext cx="6735452" cy="4770712"/>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05000"/>
              </a:lnSpc>
              <a:spcBef>
                <a:spcPts val="0"/>
              </a:spcBef>
              <a:spcAft>
                <a:spcPts val="0"/>
              </a:spcAft>
              <a:buSzPct val="100000"/>
              <a:buNone/>
            </a:pPr>
            <a:r>
              <a:rPr lang="en-US"/>
              <a:t>How does this apply to trees?</a:t>
            </a:r>
            <a:endParaRPr/>
          </a:p>
          <a:p>
            <a:pPr marL="228600" lvl="0" indent="-228600" algn="l" rtl="0">
              <a:lnSpc>
                <a:spcPct val="105000"/>
              </a:lnSpc>
              <a:spcBef>
                <a:spcPts val="1200"/>
              </a:spcBef>
              <a:spcAft>
                <a:spcPts val="0"/>
              </a:spcAft>
              <a:buSzPct val="100000"/>
              <a:buChar char="•"/>
            </a:pPr>
            <a:r>
              <a:rPr lang="en-US"/>
              <a:t>“Output” is woody biomass</a:t>
            </a:r>
            <a:endParaRPr/>
          </a:p>
          <a:p>
            <a:pPr marL="228600" lvl="0" indent="-228600" algn="l" rtl="0">
              <a:lnSpc>
                <a:spcPct val="105000"/>
              </a:lnSpc>
              <a:spcBef>
                <a:spcPts val="1200"/>
              </a:spcBef>
              <a:spcAft>
                <a:spcPts val="0"/>
              </a:spcAft>
              <a:buSzPct val="100000"/>
              <a:buChar char="•"/>
            </a:pPr>
            <a:r>
              <a:rPr lang="en-US"/>
              <a:t>MP</a:t>
            </a:r>
            <a:r>
              <a:rPr lang="en-US" baseline="-25000"/>
              <a:t>i</a:t>
            </a:r>
            <a:r>
              <a:rPr lang="en-US"/>
              <a:t> is Current Annual Increment (CAI)</a:t>
            </a:r>
            <a:endParaRPr/>
          </a:p>
          <a:p>
            <a:pPr marL="685800" lvl="1" indent="-228600" algn="l" rtl="0">
              <a:lnSpc>
                <a:spcPct val="105000"/>
              </a:lnSpc>
              <a:spcBef>
                <a:spcPts val="1200"/>
              </a:spcBef>
              <a:spcAft>
                <a:spcPts val="0"/>
              </a:spcAft>
              <a:buSzPct val="75000"/>
              <a:buChar char="o"/>
            </a:pPr>
            <a:r>
              <a:rPr lang="en-US"/>
              <a:t>Inputs are sunlight, nutrients, and the trees …</a:t>
            </a:r>
            <a:endParaRPr/>
          </a:p>
          <a:p>
            <a:pPr marL="0" lvl="0" indent="0" algn="ctr" rtl="0">
              <a:lnSpc>
                <a:spcPct val="105000"/>
              </a:lnSpc>
              <a:spcBef>
                <a:spcPts val="1200"/>
              </a:spcBef>
              <a:spcAft>
                <a:spcPts val="0"/>
              </a:spcAft>
              <a:buSzPct val="100000"/>
              <a:buNone/>
            </a:pPr>
            <a:r>
              <a:rPr lang="en-US" sz="2400"/>
              <a:t> “leaves are the forest’s photosynthetic factory”</a:t>
            </a:r>
            <a:endParaRPr/>
          </a:p>
          <a:p>
            <a:pPr marL="228600" lvl="0" indent="-228600" algn="l" rtl="0">
              <a:lnSpc>
                <a:spcPct val="105000"/>
              </a:lnSpc>
              <a:spcBef>
                <a:spcPts val="1200"/>
              </a:spcBef>
              <a:spcAft>
                <a:spcPts val="0"/>
              </a:spcAft>
              <a:buSzPct val="100000"/>
              <a:buChar char="•"/>
            </a:pPr>
            <a:r>
              <a:rPr lang="en-US"/>
              <a:t>But its not a direct analogy</a:t>
            </a:r>
            <a:endParaRPr/>
          </a:p>
          <a:p>
            <a:pPr marL="971550" lvl="1" indent="-514350" algn="l" rtl="0">
              <a:lnSpc>
                <a:spcPct val="105000"/>
              </a:lnSpc>
              <a:spcBef>
                <a:spcPts val="1200"/>
              </a:spcBef>
              <a:spcAft>
                <a:spcPts val="0"/>
              </a:spcAft>
              <a:buSzPct val="75000"/>
              <a:buFont typeface="Avenir"/>
              <a:buAutoNum type="arabicPeriod"/>
            </a:pPr>
            <a:r>
              <a:rPr lang="en-US"/>
              <a:t>These plots show “time”, not inputs </a:t>
            </a:r>
            <a:endParaRPr/>
          </a:p>
          <a:p>
            <a:pPr marL="971550" lvl="1" indent="-514350" algn="l" rtl="0">
              <a:lnSpc>
                <a:spcPct val="105000"/>
              </a:lnSpc>
              <a:spcBef>
                <a:spcPts val="1200"/>
              </a:spcBef>
              <a:spcAft>
                <a:spcPts val="0"/>
              </a:spcAft>
              <a:buSzPct val="75000"/>
              <a:buFont typeface="Avenir"/>
              <a:buAutoNum type="arabicPeriod"/>
            </a:pPr>
            <a:r>
              <a:rPr lang="en-US"/>
              <a:t>We’re not directly interested the growth curve</a:t>
            </a:r>
            <a:endParaRPr/>
          </a:p>
          <a:p>
            <a:pPr marL="914400" lvl="2" indent="0" algn="l" rtl="0">
              <a:lnSpc>
                <a:spcPct val="105000"/>
              </a:lnSpc>
              <a:spcBef>
                <a:spcPts val="1200"/>
              </a:spcBef>
              <a:spcAft>
                <a:spcPts val="0"/>
              </a:spcAft>
              <a:buSzPct val="75000"/>
              <a:buNone/>
            </a:pPr>
            <a:r>
              <a:rPr lang="en-US"/>
              <a:t>We need to know how harvest leads to losses in stock</a:t>
            </a:r>
            <a:endParaRPr/>
          </a:p>
        </p:txBody>
      </p:sp>
      <p:sp>
        <p:nvSpPr>
          <p:cNvPr id="564" name="Google Shape;564;p12"/>
          <p:cNvSpPr txBox="1">
            <a:spLocks noGrp="1"/>
          </p:cNvSpPr>
          <p:nvPr>
            <p:ph type="sldNum" idx="12"/>
          </p:nvPr>
        </p:nvSpPr>
        <p:spPr>
          <a:xfrm>
            <a:off x="11734799" y="6254713"/>
            <a:ext cx="457201" cy="490253"/>
          </a:xfrm>
          <a:prstGeom prst="rect">
            <a:avLst/>
          </a:prstGeom>
          <a:noFill/>
          <a:ln>
            <a:noFill/>
          </a:ln>
        </p:spPr>
        <p:txBody>
          <a:bodyPr spcFirstLastPara="1" wrap="square" lIns="72000" tIns="72000" rIns="72000" bIns="72000" anchor="ctr" anchorCtr="0">
            <a:noAutofit/>
          </a:bodyPr>
          <a:lstStyle/>
          <a:p>
            <a:pPr marL="0" lvl="0" indent="0" algn="ctr" rtl="0">
              <a:spcBef>
                <a:spcPts val="0"/>
              </a:spcBef>
              <a:spcAft>
                <a:spcPts val="0"/>
              </a:spcAft>
              <a:buNone/>
            </a:pPr>
            <a:fld id="{00000000-1234-1234-1234-123412341234}" type="slidenum">
              <a:rPr lang="en-US"/>
              <a:t>18</a:t>
            </a:fld>
            <a:endParaRPr/>
          </a:p>
        </p:txBody>
      </p:sp>
      <p:pic>
        <p:nvPicPr>
          <p:cNvPr id="565" name="Google Shape;565;p12" descr="Growth and growth-rates curves. a The trajectory of the state variable... |  Download Scientific Diagram"/>
          <p:cNvPicPr preferRelativeResize="0"/>
          <p:nvPr/>
        </p:nvPicPr>
        <p:blipFill rotWithShape="1">
          <a:blip r:embed="rId3">
            <a:alphaModFix/>
          </a:blip>
          <a:srcRect/>
          <a:stretch/>
        </p:blipFill>
        <p:spPr>
          <a:xfrm>
            <a:off x="7413747" y="1083434"/>
            <a:ext cx="4572844" cy="4557021"/>
          </a:xfrm>
          <a:prstGeom prst="rect">
            <a:avLst/>
          </a:prstGeom>
          <a:noFill/>
          <a:ln>
            <a:noFill/>
          </a:ln>
        </p:spPr>
      </p:pic>
      <p:sp>
        <p:nvSpPr>
          <p:cNvPr id="566" name="Google Shape;566;p12"/>
          <p:cNvSpPr txBox="1"/>
          <p:nvPr/>
        </p:nvSpPr>
        <p:spPr>
          <a:xfrm>
            <a:off x="7619156" y="5707889"/>
            <a:ext cx="4367435" cy="5770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Avenir"/>
                <a:ea typeface="Avenir"/>
                <a:cs typeface="Avenir"/>
                <a:sym typeface="Avenir"/>
              </a:rPr>
              <a:t>https://www.researchgate.net/publication/357163700_Growth_Equations_in_Forest_Research_Mathematical_Basis_and_Model_Similarities/figures?lo=1 </a:t>
            </a:r>
            <a:endParaRPr/>
          </a:p>
        </p:txBody>
      </p:sp>
      <p:sp>
        <p:nvSpPr>
          <p:cNvPr id="567" name="Google Shape;567;p12"/>
          <p:cNvSpPr txBox="1"/>
          <p:nvPr/>
        </p:nvSpPr>
        <p:spPr>
          <a:xfrm>
            <a:off x="457200" y="5843804"/>
            <a:ext cx="6748774" cy="821892"/>
          </a:xfrm>
          <a:prstGeom prst="rect">
            <a:avLst/>
          </a:prstGeom>
          <a:blipFill rotWithShape="1">
            <a:blip r:embed="rId4">
              <a:alphaModFix/>
            </a:blip>
            <a:stretch>
              <a:fillRect l="-2255" t="-1537" r="-186" b="-169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venir"/>
                <a:ea typeface="Avenir"/>
                <a:cs typeface="Avenir"/>
                <a:sym typeface="Avenir"/>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3"/>
          <p:cNvSpPr txBox="1">
            <a:spLocks noGrp="1"/>
          </p:cNvSpPr>
          <p:nvPr>
            <p:ph type="title"/>
          </p:nvPr>
        </p:nvSpPr>
        <p:spPr>
          <a:xfrm>
            <a:off x="457199" y="358160"/>
            <a:ext cx="11277597" cy="65784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Marginal fNRB</a:t>
            </a:r>
            <a:endParaRPr/>
          </a:p>
        </p:txBody>
      </p:sp>
      <p:sp>
        <p:nvSpPr>
          <p:cNvPr id="573" name="Google Shape;573;p13"/>
          <p:cNvSpPr txBox="1">
            <a:spLocks noGrp="1"/>
          </p:cNvSpPr>
          <p:nvPr>
            <p:ph type="body" idx="1"/>
          </p:nvPr>
        </p:nvSpPr>
        <p:spPr>
          <a:xfrm>
            <a:off x="457200" y="1200151"/>
            <a:ext cx="6735452" cy="4663936"/>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05000"/>
              </a:lnSpc>
              <a:spcBef>
                <a:spcPts val="0"/>
              </a:spcBef>
              <a:spcAft>
                <a:spcPts val="0"/>
              </a:spcAft>
              <a:buSzPts val="3200"/>
              <a:buNone/>
            </a:pPr>
            <a:r>
              <a:rPr lang="en-US"/>
              <a:t>Things get more complicated</a:t>
            </a:r>
            <a:endParaRPr/>
          </a:p>
          <a:p>
            <a:pPr marL="228600" lvl="0" indent="-228600" algn="l" rtl="0">
              <a:lnSpc>
                <a:spcPct val="105000"/>
              </a:lnSpc>
              <a:spcBef>
                <a:spcPts val="1200"/>
              </a:spcBef>
              <a:spcAft>
                <a:spcPts val="0"/>
              </a:spcAft>
              <a:buSzPts val="3200"/>
              <a:buChar char="•"/>
            </a:pPr>
            <a:r>
              <a:rPr lang="en-US"/>
              <a:t>Each country we assess has dozens of growth functions distributed across thousands to millions of pixels</a:t>
            </a:r>
            <a:endParaRPr/>
          </a:p>
          <a:p>
            <a:pPr marL="685800" lvl="1" indent="-228600" algn="l" rtl="0">
              <a:lnSpc>
                <a:spcPct val="105000"/>
              </a:lnSpc>
              <a:spcBef>
                <a:spcPts val="1200"/>
              </a:spcBef>
              <a:spcAft>
                <a:spcPts val="0"/>
              </a:spcAft>
              <a:buSzPts val="2100"/>
              <a:buChar char="o"/>
            </a:pPr>
            <a:r>
              <a:rPr lang="en-US"/>
              <a:t>Harvest is very heterogenous </a:t>
            </a:r>
            <a:endParaRPr/>
          </a:p>
          <a:p>
            <a:pPr marL="228600" lvl="0" indent="-228600" algn="l" rtl="0">
              <a:lnSpc>
                <a:spcPct val="105000"/>
              </a:lnSpc>
              <a:spcBef>
                <a:spcPts val="1200"/>
              </a:spcBef>
              <a:spcAft>
                <a:spcPts val="0"/>
              </a:spcAft>
              <a:buSzPts val="3200"/>
              <a:buChar char="•"/>
            </a:pPr>
            <a:r>
              <a:rPr lang="en-US"/>
              <a:t>We’re using MoFuSS to “construct” a marginal fRNB function for each country:   </a:t>
            </a:r>
            <a:endParaRPr/>
          </a:p>
        </p:txBody>
      </p:sp>
      <p:sp>
        <p:nvSpPr>
          <p:cNvPr id="574" name="Google Shape;574;p13"/>
          <p:cNvSpPr txBox="1">
            <a:spLocks noGrp="1"/>
          </p:cNvSpPr>
          <p:nvPr>
            <p:ph type="sldNum" idx="12"/>
          </p:nvPr>
        </p:nvSpPr>
        <p:spPr>
          <a:xfrm>
            <a:off x="11734799" y="6254713"/>
            <a:ext cx="457201" cy="490253"/>
          </a:xfrm>
          <a:prstGeom prst="rect">
            <a:avLst/>
          </a:prstGeom>
          <a:noFill/>
          <a:ln>
            <a:noFill/>
          </a:ln>
        </p:spPr>
        <p:txBody>
          <a:bodyPr spcFirstLastPara="1" wrap="square" lIns="72000" tIns="72000" rIns="72000" bIns="72000" anchor="ctr" anchorCtr="0">
            <a:noAutofit/>
          </a:bodyPr>
          <a:lstStyle/>
          <a:p>
            <a:pPr marL="0" lvl="0" indent="0" algn="ctr" rtl="0">
              <a:spcBef>
                <a:spcPts val="0"/>
              </a:spcBef>
              <a:spcAft>
                <a:spcPts val="0"/>
              </a:spcAft>
              <a:buNone/>
            </a:pPr>
            <a:fld id="{00000000-1234-1234-1234-123412341234}" type="slidenum">
              <a:rPr lang="en-US"/>
              <a:t>19</a:t>
            </a:fld>
            <a:endParaRPr/>
          </a:p>
        </p:txBody>
      </p:sp>
      <p:pic>
        <p:nvPicPr>
          <p:cNvPr id="575" name="Google Shape;575;p13" descr="A graph with lines and numbers&#10;&#10;Description automatically generated"/>
          <p:cNvPicPr preferRelativeResize="0"/>
          <p:nvPr/>
        </p:nvPicPr>
        <p:blipFill rotWithShape="1">
          <a:blip r:embed="rId3">
            <a:alphaModFix/>
          </a:blip>
          <a:srcRect t="11290" r="46246" b="8666"/>
          <a:stretch/>
        </p:blipFill>
        <p:spPr>
          <a:xfrm>
            <a:off x="7655377" y="1509902"/>
            <a:ext cx="4397475" cy="3559019"/>
          </a:xfrm>
          <a:prstGeom prst="rect">
            <a:avLst/>
          </a:prstGeom>
          <a:noFill/>
          <a:ln>
            <a:noFill/>
          </a:ln>
        </p:spPr>
      </p:pic>
      <p:pic>
        <p:nvPicPr>
          <p:cNvPr id="576" name="Google Shape;576;p13" descr="A graph with lines and numbers&#10;&#10;Description automatically generated"/>
          <p:cNvPicPr preferRelativeResize="0"/>
          <p:nvPr/>
        </p:nvPicPr>
        <p:blipFill rotWithShape="1">
          <a:blip r:embed="rId3">
            <a:alphaModFix/>
          </a:blip>
          <a:srcRect l="52634" t="36815" r="1309" b="34507"/>
          <a:stretch/>
        </p:blipFill>
        <p:spPr>
          <a:xfrm>
            <a:off x="7476668" y="5099792"/>
            <a:ext cx="4576184" cy="1548720"/>
          </a:xfrm>
          <a:prstGeom prst="rect">
            <a:avLst/>
          </a:prstGeom>
          <a:noFill/>
          <a:ln>
            <a:noFill/>
          </a:ln>
        </p:spPr>
      </p:pic>
      <p:sp>
        <p:nvSpPr>
          <p:cNvPr id="577" name="Google Shape;577;p13"/>
          <p:cNvSpPr txBox="1"/>
          <p:nvPr/>
        </p:nvSpPr>
        <p:spPr>
          <a:xfrm>
            <a:off x="7655377" y="687387"/>
            <a:ext cx="4215494" cy="822515"/>
          </a:xfrm>
          <a:prstGeom prst="rect">
            <a:avLst/>
          </a:prstGeom>
          <a:noFill/>
          <a:ln>
            <a:noFill/>
          </a:ln>
        </p:spPr>
        <p:txBody>
          <a:bodyPr spcFirstLastPara="1" wrap="square" lIns="72000" tIns="72000" rIns="72000" bIns="72000" anchor="t" anchorCtr="0">
            <a:spAutoFit/>
          </a:bodyPr>
          <a:lstStyle/>
          <a:p>
            <a:pPr marL="0" marR="0" lvl="0" indent="0" algn="ctr" rtl="0">
              <a:spcBef>
                <a:spcPts val="0"/>
              </a:spcBef>
              <a:spcAft>
                <a:spcPts val="0"/>
              </a:spcAft>
              <a:buNone/>
            </a:pPr>
            <a:r>
              <a:rPr lang="en-US" sz="2200">
                <a:solidFill>
                  <a:schemeClr val="dk1"/>
                </a:solidFill>
                <a:latin typeface="Arial"/>
                <a:ea typeface="Arial"/>
                <a:cs typeface="Arial"/>
                <a:sym typeface="Arial"/>
              </a:rPr>
              <a:t>Examples of growth functions used in different eco-regions</a:t>
            </a:r>
            <a:endParaRPr/>
          </a:p>
        </p:txBody>
      </p:sp>
      <p:sp>
        <p:nvSpPr>
          <p:cNvPr id="578" name="Google Shape;578;p13"/>
          <p:cNvSpPr txBox="1"/>
          <p:nvPr/>
        </p:nvSpPr>
        <p:spPr>
          <a:xfrm>
            <a:off x="2022630" y="5937066"/>
            <a:ext cx="3215292" cy="635367"/>
          </a:xfrm>
          <a:prstGeom prst="rect">
            <a:avLst/>
          </a:prstGeom>
          <a:blipFill rotWithShape="1">
            <a:blip r:embed="rId4">
              <a:alphaModFix/>
            </a:blip>
            <a:stretch>
              <a:fillRect l="-1573" b="-39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venir"/>
                <a:ea typeface="Avenir"/>
                <a:cs typeface="Avenir"/>
                <a:sym typeface="Avenir"/>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1043BB0-F8DB-4426-EEC9-FA4D2603244B}"/>
              </a:ext>
            </a:extLst>
          </p:cNvPr>
          <p:cNvGraphicFramePr>
            <a:graphicFrameLocks/>
          </p:cNvGraphicFramePr>
          <p:nvPr/>
        </p:nvGraphicFramePr>
        <p:xfrm>
          <a:off x="7729097" y="1741027"/>
          <a:ext cx="4349456" cy="4471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0B66E8E-3264-CAEA-9E2A-C45F8D4DFC51}"/>
              </a:ext>
            </a:extLst>
          </p:cNvPr>
          <p:cNvSpPr>
            <a:spLocks noGrp="1"/>
          </p:cNvSpPr>
          <p:nvPr>
            <p:ph type="title"/>
          </p:nvPr>
        </p:nvSpPr>
        <p:spPr>
          <a:xfrm>
            <a:off x="575736" y="368301"/>
            <a:ext cx="11040533" cy="711200"/>
          </a:xfrm>
        </p:spPr>
        <p:txBody>
          <a:bodyPr/>
          <a:lstStyle/>
          <a:p>
            <a:r>
              <a:rPr lang="en-US" dirty="0"/>
              <a:t>What’s all the fuss about?</a:t>
            </a:r>
            <a:endParaRPr lang="en-US" baseline="30000" dirty="0"/>
          </a:p>
        </p:txBody>
      </p:sp>
      <p:sp>
        <p:nvSpPr>
          <p:cNvPr id="4" name="Content Placeholder 3">
            <a:extLst>
              <a:ext uri="{FF2B5EF4-FFF2-40B4-BE49-F238E27FC236}">
                <a16:creationId xmlns:a16="http://schemas.microsoft.com/office/drawing/2014/main" id="{4158FBD7-B0EF-69DD-45C8-A81FD7769A42}"/>
              </a:ext>
            </a:extLst>
          </p:cNvPr>
          <p:cNvSpPr>
            <a:spLocks noGrp="1"/>
          </p:cNvSpPr>
          <p:nvPr>
            <p:ph sz="quarter" idx="12"/>
          </p:nvPr>
        </p:nvSpPr>
        <p:spPr>
          <a:xfrm>
            <a:off x="576263" y="1416050"/>
            <a:ext cx="7329993" cy="4827588"/>
          </a:xfrm>
        </p:spPr>
        <p:txBody>
          <a:bodyPr>
            <a:normAutofit/>
          </a:bodyPr>
          <a:lstStyle/>
          <a:p>
            <a:r>
              <a:rPr lang="en-US" sz="2800" dirty="0"/>
              <a:t>Today, about 2.3 billion people rely on woodfuels</a:t>
            </a:r>
            <a:r>
              <a:rPr lang="en-US" sz="2800" baseline="30000" dirty="0">
                <a:latin typeface="Aptos Narrow" panose="020B0004020202020204" pitchFamily="34" charset="0"/>
              </a:rPr>
              <a:t>☨</a:t>
            </a:r>
            <a:r>
              <a:rPr lang="en-US" sz="2800" dirty="0"/>
              <a:t> for their energy needs (</a:t>
            </a:r>
            <a:r>
              <a:rPr lang="en-US" sz="2800" dirty="0">
                <a:hlinkClick r:id="rId4"/>
              </a:rPr>
              <a:t>WHO</a:t>
            </a:r>
            <a:r>
              <a:rPr lang="en-US" sz="2800" dirty="0"/>
              <a:t>)</a:t>
            </a:r>
          </a:p>
          <a:p>
            <a:pPr lvl="1"/>
            <a:r>
              <a:rPr lang="en-US" sz="2400" dirty="0"/>
              <a:t>Top risk factor for illness and death</a:t>
            </a:r>
          </a:p>
          <a:p>
            <a:pPr lvl="2"/>
            <a:r>
              <a:rPr lang="en-US" sz="2000" dirty="0"/>
              <a:t>2.6 million deaths in LMICs in 2021 (</a:t>
            </a:r>
            <a:r>
              <a:rPr lang="en-US" sz="2000" dirty="0">
                <a:hlinkClick r:id="rId5"/>
              </a:rPr>
              <a:t>IHME</a:t>
            </a:r>
            <a:r>
              <a:rPr lang="en-US" sz="2000" dirty="0"/>
              <a:t>) </a:t>
            </a:r>
            <a:r>
              <a:rPr lang="en-US" sz="2000" baseline="30000" dirty="0"/>
              <a:t>✧</a:t>
            </a:r>
          </a:p>
          <a:p>
            <a:pPr lvl="1"/>
            <a:r>
              <a:rPr lang="en-US" sz="2400" dirty="0"/>
              <a:t>1-2% of global climate-forcing </a:t>
            </a:r>
            <a:r>
              <a:rPr lang="en-US" sz="2400" baseline="30000" dirty="0"/>
              <a:t>❊</a:t>
            </a:r>
            <a:endParaRPr lang="en-US" sz="2400" dirty="0"/>
          </a:p>
          <a:p>
            <a:pPr lvl="1"/>
            <a:r>
              <a:rPr lang="en-US" sz="2400" dirty="0"/>
              <a:t>Large burden on household labor &amp; budget</a:t>
            </a:r>
          </a:p>
          <a:p>
            <a:pPr lvl="1"/>
            <a:r>
              <a:rPr lang="en-US" sz="2400" dirty="0"/>
              <a:t>Largest source demand for woody biomass</a:t>
            </a:r>
          </a:p>
          <a:p>
            <a:pPr lvl="2"/>
            <a:r>
              <a:rPr lang="en-US" sz="2000" dirty="0"/>
              <a:t>50% of “roundwood” harvest burned as fuel (</a:t>
            </a:r>
            <a:r>
              <a:rPr lang="en-US" sz="2000" dirty="0">
                <a:hlinkClick r:id="rId6"/>
              </a:rPr>
              <a:t>FAO</a:t>
            </a:r>
            <a:r>
              <a:rPr lang="en-US" sz="2000" dirty="0"/>
              <a:t>)</a:t>
            </a:r>
          </a:p>
          <a:p>
            <a:pPr lvl="2"/>
            <a:r>
              <a:rPr lang="en-US" sz="2000" dirty="0"/>
              <a:t>Potentially large driver of </a:t>
            </a:r>
            <a:r>
              <a:rPr lang="en-US" sz="2000" b="1" dirty="0">
                <a:solidFill>
                  <a:srgbClr val="C00000"/>
                </a:solidFill>
              </a:rPr>
              <a:t>degradation</a:t>
            </a:r>
            <a:r>
              <a:rPr lang="en-US" sz="2000" dirty="0"/>
              <a:t> (see appendix)</a:t>
            </a:r>
          </a:p>
        </p:txBody>
      </p:sp>
      <p:sp>
        <p:nvSpPr>
          <p:cNvPr id="15" name="TextBox 14">
            <a:extLst>
              <a:ext uri="{FF2B5EF4-FFF2-40B4-BE49-F238E27FC236}">
                <a16:creationId xmlns:a16="http://schemas.microsoft.com/office/drawing/2014/main" id="{A1569BA2-196F-03F9-F0F4-7A399934946A}"/>
              </a:ext>
            </a:extLst>
          </p:cNvPr>
          <p:cNvSpPr txBox="1"/>
          <p:nvPr/>
        </p:nvSpPr>
        <p:spPr>
          <a:xfrm>
            <a:off x="8592873" y="6243638"/>
            <a:ext cx="3599127" cy="307777"/>
          </a:xfrm>
          <a:prstGeom prst="rect">
            <a:avLst/>
          </a:prstGeom>
          <a:solidFill>
            <a:schemeClr val="bg1"/>
          </a:solidFill>
        </p:spPr>
        <p:txBody>
          <a:bodyPr wrap="none" rtlCol="0">
            <a:spAutoFit/>
          </a:bodyPr>
          <a:lstStyle/>
          <a:p>
            <a:r>
              <a:rPr lang="en-US" sz="1400" baseline="30000" dirty="0"/>
              <a:t>☨ </a:t>
            </a:r>
            <a:r>
              <a:rPr lang="en-US" sz="1400" dirty="0">
                <a:latin typeface="Aptos Narrow" panose="020B0004020202020204" pitchFamily="34" charset="0"/>
              </a:rPr>
              <a:t>From WHO’s </a:t>
            </a:r>
            <a:r>
              <a:rPr lang="en-US" sz="1400" dirty="0">
                <a:latin typeface="Aptos Narrow" panose="020B0004020202020204" pitchFamily="34" charset="0"/>
                <a:hlinkClick r:id="rId4"/>
              </a:rPr>
              <a:t>Household Air Pollution database</a:t>
            </a:r>
            <a:endParaRPr lang="en-US" sz="1400" dirty="0">
              <a:latin typeface="Aptos Narrow" panose="020B0004020202020204" pitchFamily="34" charset="0"/>
            </a:endParaRPr>
          </a:p>
        </p:txBody>
      </p:sp>
      <p:sp>
        <p:nvSpPr>
          <p:cNvPr id="6" name="TextBox 5">
            <a:extLst>
              <a:ext uri="{FF2B5EF4-FFF2-40B4-BE49-F238E27FC236}">
                <a16:creationId xmlns:a16="http://schemas.microsoft.com/office/drawing/2014/main" id="{7713F76D-3D64-F909-E3DF-AC5EBC6203D1}"/>
              </a:ext>
            </a:extLst>
          </p:cNvPr>
          <p:cNvSpPr txBox="1"/>
          <p:nvPr/>
        </p:nvSpPr>
        <p:spPr>
          <a:xfrm>
            <a:off x="7350484" y="1387084"/>
            <a:ext cx="4778062" cy="353943"/>
          </a:xfrm>
          <a:prstGeom prst="rect">
            <a:avLst/>
          </a:prstGeom>
          <a:solidFill>
            <a:schemeClr val="bg1"/>
          </a:solidFill>
        </p:spPr>
        <p:txBody>
          <a:bodyPr wrap="square" rtlCol="0">
            <a:spAutoFit/>
          </a:bodyPr>
          <a:lstStyle/>
          <a:p>
            <a:pPr algn="ctr"/>
            <a:r>
              <a:rPr lang="en-US" sz="1700" b="1" dirty="0">
                <a:latin typeface="Aptos Narrow" panose="020B0004020202020204" pitchFamily="34" charset="0"/>
              </a:rPr>
              <a:t>Woodfuels as primary cooking fuel (2020 &amp; 2050)</a:t>
            </a:r>
            <a:endParaRPr lang="en-US" sz="1700" b="1" baseline="30000" dirty="0">
              <a:latin typeface="Aptos Narrow" panose="020B0004020202020204" pitchFamily="34" charset="0"/>
            </a:endParaRPr>
          </a:p>
        </p:txBody>
      </p:sp>
      <p:cxnSp>
        <p:nvCxnSpPr>
          <p:cNvPr id="8" name="Straight Arrow Connector 7">
            <a:extLst>
              <a:ext uri="{FF2B5EF4-FFF2-40B4-BE49-F238E27FC236}">
                <a16:creationId xmlns:a16="http://schemas.microsoft.com/office/drawing/2014/main" id="{982A62C5-5EA9-7018-8C7E-29CB0C831E0A}"/>
              </a:ext>
            </a:extLst>
          </p:cNvPr>
          <p:cNvCxnSpPr>
            <a:cxnSpLocks/>
            <a:stCxn id="19" idx="2"/>
          </p:cNvCxnSpPr>
          <p:nvPr/>
        </p:nvCxnSpPr>
        <p:spPr>
          <a:xfrm flipH="1">
            <a:off x="9105721" y="2554773"/>
            <a:ext cx="378613" cy="738664"/>
          </a:xfrm>
          <a:prstGeom prst="straightConnector1">
            <a:avLst/>
          </a:prstGeom>
          <a:ln>
            <a:headEnd type="none"/>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A402422D-C5DE-EFCB-689B-A3E765D2145B}"/>
              </a:ext>
            </a:extLst>
          </p:cNvPr>
          <p:cNvCxnSpPr>
            <a:cxnSpLocks/>
            <a:stCxn id="19" idx="2"/>
          </p:cNvCxnSpPr>
          <p:nvPr/>
        </p:nvCxnSpPr>
        <p:spPr>
          <a:xfrm>
            <a:off x="9484334" y="2554773"/>
            <a:ext cx="378613" cy="1169550"/>
          </a:xfrm>
          <a:prstGeom prst="straightConnector1">
            <a:avLst/>
          </a:prstGeom>
          <a:ln>
            <a:headEnd type="none"/>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2FAEF436-CA3E-EE82-3890-F4CE8141DD12}"/>
              </a:ext>
            </a:extLst>
          </p:cNvPr>
          <p:cNvSpPr txBox="1"/>
          <p:nvPr/>
        </p:nvSpPr>
        <p:spPr>
          <a:xfrm rot="16200000">
            <a:off x="6799693" y="3560090"/>
            <a:ext cx="1409360" cy="307777"/>
          </a:xfrm>
          <a:prstGeom prst="rect">
            <a:avLst/>
          </a:prstGeom>
          <a:solidFill>
            <a:schemeClr val="bg1"/>
          </a:solidFill>
        </p:spPr>
        <p:txBody>
          <a:bodyPr wrap="none" rtlCol="0">
            <a:spAutoFit/>
          </a:bodyPr>
          <a:lstStyle/>
          <a:p>
            <a:r>
              <a:rPr lang="en-US" sz="1400" dirty="0">
                <a:latin typeface="Aptos Narrow" panose="020B0004020202020204" pitchFamily="34" charset="0"/>
              </a:rPr>
              <a:t>billions of people</a:t>
            </a:r>
          </a:p>
        </p:txBody>
      </p:sp>
      <p:sp>
        <p:nvSpPr>
          <p:cNvPr id="19" name="TextBox 18">
            <a:extLst>
              <a:ext uri="{FF2B5EF4-FFF2-40B4-BE49-F238E27FC236}">
                <a16:creationId xmlns:a16="http://schemas.microsoft.com/office/drawing/2014/main" id="{55FC8906-9BDC-CE01-86E8-D7E4F113C73C}"/>
              </a:ext>
            </a:extLst>
          </p:cNvPr>
          <p:cNvSpPr txBox="1"/>
          <p:nvPr/>
        </p:nvSpPr>
        <p:spPr>
          <a:xfrm>
            <a:off x="8284869" y="1816109"/>
            <a:ext cx="2398930" cy="738664"/>
          </a:xfrm>
          <a:prstGeom prst="rect">
            <a:avLst/>
          </a:prstGeom>
          <a:noFill/>
        </p:spPr>
        <p:txBody>
          <a:bodyPr wrap="square">
            <a:spAutoFit/>
          </a:bodyPr>
          <a:lstStyle/>
          <a:p>
            <a:pPr algn="ctr"/>
            <a:r>
              <a:rPr lang="en-US" sz="1400" dirty="0"/>
              <a:t>The no. of woodfuel users </a:t>
            </a:r>
            <a:r>
              <a:rPr lang="en-US" sz="1400" b="1" dirty="0"/>
              <a:t>in SSA</a:t>
            </a:r>
            <a:r>
              <a:rPr lang="en-US" sz="1400" dirty="0"/>
              <a:t> is projected to </a:t>
            </a:r>
            <a:r>
              <a:rPr lang="en-US" sz="1400" b="1" dirty="0"/>
              <a:t>grow</a:t>
            </a:r>
            <a:r>
              <a:rPr lang="en-US" sz="1400" dirty="0"/>
              <a:t> </a:t>
            </a:r>
            <a:r>
              <a:rPr lang="en-US" sz="1400" b="1" dirty="0"/>
              <a:t>by 450 million</a:t>
            </a:r>
            <a:r>
              <a:rPr lang="en-US" sz="1400" dirty="0"/>
              <a:t> by 2050</a:t>
            </a:r>
          </a:p>
        </p:txBody>
      </p:sp>
      <p:sp>
        <p:nvSpPr>
          <p:cNvPr id="21" name="TextBox 20">
            <a:extLst>
              <a:ext uri="{FF2B5EF4-FFF2-40B4-BE49-F238E27FC236}">
                <a16:creationId xmlns:a16="http://schemas.microsoft.com/office/drawing/2014/main" id="{FC8666A5-0479-3CDE-D1C7-47B713D5A970}"/>
              </a:ext>
            </a:extLst>
          </p:cNvPr>
          <p:cNvSpPr txBox="1"/>
          <p:nvPr/>
        </p:nvSpPr>
        <p:spPr>
          <a:xfrm>
            <a:off x="613473" y="6011908"/>
            <a:ext cx="6983675" cy="738664"/>
          </a:xfrm>
          <a:prstGeom prst="rect">
            <a:avLst/>
          </a:prstGeom>
          <a:noFill/>
        </p:spPr>
        <p:txBody>
          <a:bodyPr wrap="square">
            <a:spAutoFit/>
          </a:bodyPr>
          <a:lstStyle/>
          <a:p>
            <a:r>
              <a:rPr lang="en-US" sz="1400" baseline="30000" dirty="0"/>
              <a:t>*</a:t>
            </a:r>
            <a:r>
              <a:rPr lang="en-US" sz="1400" dirty="0"/>
              <a:t> Woodfuels include unprocessed firewood, charcoal, and processed fuels like wood pellets</a:t>
            </a:r>
            <a:endParaRPr lang="en-US" sz="1400" baseline="30000" dirty="0"/>
          </a:p>
          <a:p>
            <a:r>
              <a:rPr lang="en-US" sz="1400" baseline="30000" dirty="0"/>
              <a:t>✧</a:t>
            </a:r>
            <a:r>
              <a:rPr lang="en-US" sz="1400" dirty="0">
                <a:latin typeface="Aptos Narrow" panose="020B0004020202020204" pitchFamily="34" charset="0"/>
              </a:rPr>
              <a:t> More than Malaria, Tb, and HIV/AIDS combined</a:t>
            </a:r>
          </a:p>
          <a:p>
            <a:r>
              <a:rPr lang="en-US" sz="1400" baseline="30000" dirty="0"/>
              <a:t>❊</a:t>
            </a:r>
            <a:r>
              <a:rPr lang="en-US" sz="1400" dirty="0">
                <a:latin typeface="Aptos Narrow" panose="020B0004020202020204" pitchFamily="34" charset="0"/>
              </a:rPr>
              <a:t> Own calculations using methods described in </a:t>
            </a:r>
            <a:r>
              <a:rPr lang="en-US" sz="1400" dirty="0">
                <a:latin typeface="Aptos Narrow" panose="020B0004020202020204" pitchFamily="34" charset="0"/>
                <a:hlinkClick r:id="rId7"/>
              </a:rPr>
              <a:t>Floess et al</a:t>
            </a:r>
            <a:r>
              <a:rPr lang="en-US" sz="1400" dirty="0">
                <a:latin typeface="Aptos Narrow" panose="020B0004020202020204" pitchFamily="34" charset="0"/>
              </a:rPr>
              <a:t> with updated inputs</a:t>
            </a:r>
          </a:p>
        </p:txBody>
      </p:sp>
    </p:spTree>
    <p:extLst>
      <p:ext uri="{BB962C8B-B14F-4D97-AF65-F5344CB8AC3E}">
        <p14:creationId xmlns:p14="http://schemas.microsoft.com/office/powerpoint/2010/main" val="40521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4"/>
          <p:cNvSpPr txBox="1">
            <a:spLocks noGrp="1"/>
          </p:cNvSpPr>
          <p:nvPr>
            <p:ph type="title"/>
          </p:nvPr>
        </p:nvSpPr>
        <p:spPr>
          <a:xfrm>
            <a:off x="457199" y="358160"/>
            <a:ext cx="11277597" cy="65784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3200"/>
              <a:buFont typeface="Arial"/>
              <a:buNone/>
            </a:pPr>
            <a:r>
              <a:rPr lang="en-US" dirty="0"/>
              <a:t>Marginal fNRB</a:t>
            </a:r>
            <a:endParaRPr dirty="0"/>
          </a:p>
        </p:txBody>
      </p:sp>
      <p:sp>
        <p:nvSpPr>
          <p:cNvPr id="585" name="Google Shape;585;p14"/>
          <p:cNvSpPr txBox="1">
            <a:spLocks noGrp="1"/>
          </p:cNvSpPr>
          <p:nvPr>
            <p:ph type="body" idx="1"/>
          </p:nvPr>
        </p:nvSpPr>
        <p:spPr>
          <a:xfrm>
            <a:off x="457200" y="1200801"/>
            <a:ext cx="11277598" cy="4892024"/>
          </a:xfrm>
          <a:prstGeom prst="rect">
            <a:avLst/>
          </a:prstGeom>
          <a:noFill/>
          <a:ln>
            <a:noFill/>
          </a:ln>
        </p:spPr>
        <p:txBody>
          <a:bodyPr spcFirstLastPara="1" wrap="square" lIns="91425" tIns="91425" rIns="91425" bIns="91425" anchor="t" anchorCtr="0">
            <a:noAutofit/>
          </a:bodyPr>
          <a:lstStyle/>
          <a:p>
            <a:pPr marL="228600" lvl="0" indent="-228600" algn="l" rtl="0">
              <a:lnSpc>
                <a:spcPct val="105000"/>
              </a:lnSpc>
              <a:spcBef>
                <a:spcPts val="0"/>
              </a:spcBef>
              <a:spcAft>
                <a:spcPts val="0"/>
              </a:spcAft>
              <a:buSzPts val="3200"/>
              <a:buChar char="•"/>
            </a:pPr>
            <a:r>
              <a:rPr lang="en-US" dirty="0"/>
              <a:t>VERY preliminary results using Tanzania as a test case</a:t>
            </a:r>
            <a:endParaRPr dirty="0"/>
          </a:p>
          <a:p>
            <a:pPr marL="457200" lvl="1" indent="0" algn="l" rtl="0">
              <a:lnSpc>
                <a:spcPct val="105000"/>
              </a:lnSpc>
              <a:spcBef>
                <a:spcPts val="1200"/>
              </a:spcBef>
              <a:spcAft>
                <a:spcPts val="0"/>
              </a:spcAft>
              <a:buSzPts val="2100"/>
              <a:buNone/>
            </a:pPr>
            <a:r>
              <a:rPr lang="en-US" sz="2400" dirty="0"/>
              <a:t>We ran 10 simulations changing demand uniformly by ± 5, ± 10, ± 15, ± 25, &amp; ± 50%</a:t>
            </a:r>
            <a:endParaRPr sz="2400" dirty="0"/>
          </a:p>
        </p:txBody>
      </p:sp>
      <p:sp>
        <p:nvSpPr>
          <p:cNvPr id="586" name="Google Shape;586;p14"/>
          <p:cNvSpPr txBox="1">
            <a:spLocks noGrp="1"/>
          </p:cNvSpPr>
          <p:nvPr>
            <p:ph type="sldNum" idx="12"/>
          </p:nvPr>
        </p:nvSpPr>
        <p:spPr>
          <a:xfrm>
            <a:off x="11734799" y="6254713"/>
            <a:ext cx="457201" cy="490253"/>
          </a:xfrm>
          <a:prstGeom prst="rect">
            <a:avLst/>
          </a:prstGeom>
          <a:noFill/>
          <a:ln>
            <a:noFill/>
          </a:ln>
        </p:spPr>
        <p:txBody>
          <a:bodyPr spcFirstLastPara="1" wrap="square" lIns="72000" tIns="72000" rIns="72000" bIns="72000" anchor="ctr" anchorCtr="0">
            <a:noAutofit/>
          </a:bodyPr>
          <a:lstStyle/>
          <a:p>
            <a:pPr marL="0" lvl="0" indent="0" algn="ctr" rtl="0">
              <a:spcBef>
                <a:spcPts val="0"/>
              </a:spcBef>
              <a:spcAft>
                <a:spcPts val="0"/>
              </a:spcAft>
              <a:buNone/>
            </a:pPr>
            <a:fld id="{00000000-1234-1234-1234-123412341234}" type="slidenum">
              <a:rPr lang="en-US"/>
              <a:t>20</a:t>
            </a:fld>
            <a:endParaRPr/>
          </a:p>
        </p:txBody>
      </p:sp>
      <p:graphicFrame>
        <p:nvGraphicFramePr>
          <p:cNvPr id="587" name="Google Shape;587;p14"/>
          <p:cNvGraphicFramePr/>
          <p:nvPr/>
        </p:nvGraphicFramePr>
        <p:xfrm>
          <a:off x="1791227" y="2855588"/>
          <a:ext cx="3676388" cy="3644252"/>
        </p:xfrm>
        <a:graphic>
          <a:graphicData uri="http://schemas.openxmlformats.org/drawingml/2006/chart">
            <c:chart xmlns:c="http://schemas.openxmlformats.org/drawingml/2006/chart" xmlns:r="http://schemas.openxmlformats.org/officeDocument/2006/relationships" r:id="rId3"/>
          </a:graphicData>
        </a:graphic>
      </p:graphicFrame>
      <p:sp>
        <p:nvSpPr>
          <p:cNvPr id="589" name="Google Shape;589;p14"/>
          <p:cNvSpPr txBox="1"/>
          <p:nvPr/>
        </p:nvSpPr>
        <p:spPr>
          <a:xfrm>
            <a:off x="1958750" y="2543473"/>
            <a:ext cx="3341342" cy="391628"/>
          </a:xfrm>
          <a:prstGeom prst="rect">
            <a:avLst/>
          </a:prstGeom>
          <a:noFill/>
          <a:ln>
            <a:noFill/>
          </a:ln>
        </p:spPr>
        <p:txBody>
          <a:bodyPr spcFirstLastPara="1" wrap="square" lIns="72000" tIns="72000" rIns="72000" bIns="72000" anchor="t" anchorCtr="0">
            <a:sp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NRB as a function of wood harvest</a:t>
            </a:r>
            <a:endParaRPr dirty="0"/>
          </a:p>
        </p:txBody>
      </p:sp>
      <p:sp>
        <p:nvSpPr>
          <p:cNvPr id="590" name="Google Shape;590;p14"/>
          <p:cNvSpPr txBox="1"/>
          <p:nvPr/>
        </p:nvSpPr>
        <p:spPr>
          <a:xfrm>
            <a:off x="6485812" y="2543473"/>
            <a:ext cx="4533857" cy="391628"/>
          </a:xfrm>
          <a:prstGeom prst="rect">
            <a:avLst/>
          </a:prstGeom>
          <a:noFill/>
          <a:ln>
            <a:noFill/>
          </a:ln>
        </p:spPr>
        <p:txBody>
          <a:bodyPr spcFirstLastPara="1" wrap="square" lIns="72000" tIns="72000" rIns="72000" bIns="72000" anchor="t" anchorCtr="0">
            <a:sp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fNRB and </a:t>
            </a:r>
            <a:r>
              <a:rPr lang="en-US" sz="1600" dirty="0" err="1">
                <a:solidFill>
                  <a:schemeClr val="dk1"/>
                </a:solidFill>
                <a:latin typeface="Arial"/>
                <a:ea typeface="Arial"/>
                <a:cs typeface="Arial"/>
                <a:sym typeface="Arial"/>
              </a:rPr>
              <a:t>mfNRB</a:t>
            </a:r>
            <a:r>
              <a:rPr lang="en-US" sz="1600" dirty="0">
                <a:solidFill>
                  <a:schemeClr val="dk1"/>
                </a:solidFill>
                <a:latin typeface="Arial"/>
                <a:ea typeface="Arial"/>
                <a:cs typeface="Arial"/>
                <a:sym typeface="Arial"/>
              </a:rPr>
              <a:t> as a function of wood harvest</a:t>
            </a:r>
            <a:endParaRPr dirty="0"/>
          </a:p>
        </p:txBody>
      </p:sp>
      <p:graphicFrame>
        <p:nvGraphicFramePr>
          <p:cNvPr id="591" name="Google Shape;591;p14"/>
          <p:cNvGraphicFramePr/>
          <p:nvPr/>
        </p:nvGraphicFramePr>
        <p:xfrm>
          <a:off x="6872200" y="2855588"/>
          <a:ext cx="3761080" cy="364425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39244743-BE0C-BA11-B769-7800F70EF3AC}"/>
              </a:ext>
            </a:extLst>
          </p:cNvPr>
          <p:cNvSpPr txBox="1"/>
          <p:nvPr/>
        </p:nvSpPr>
        <p:spPr>
          <a:xfrm>
            <a:off x="10451112" y="3758308"/>
            <a:ext cx="1283684" cy="600164"/>
          </a:xfrm>
          <a:prstGeom prst="rect">
            <a:avLst/>
          </a:prstGeom>
          <a:noFill/>
        </p:spPr>
        <p:txBody>
          <a:bodyPr wrap="square">
            <a:spAutoFit/>
          </a:bodyPr>
          <a:lstStyle/>
          <a:p>
            <a:r>
              <a:rPr lang="en-US" sz="1100" dirty="0" err="1"/>
              <a:t>mfNRB</a:t>
            </a:r>
            <a:r>
              <a:rPr lang="en-US" sz="1100" dirty="0"/>
              <a:t> comes out 5-7% higher than fNRB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5"/>
          <p:cNvSpPr txBox="1">
            <a:spLocks noGrp="1"/>
          </p:cNvSpPr>
          <p:nvPr>
            <p:ph type="title"/>
          </p:nvPr>
        </p:nvSpPr>
        <p:spPr>
          <a:xfrm>
            <a:off x="457199" y="358160"/>
            <a:ext cx="11277597" cy="65784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3200"/>
              <a:buFont typeface="Arial"/>
              <a:buNone/>
            </a:pPr>
            <a:r>
              <a:rPr lang="en-US" dirty="0"/>
              <a:t>Marginal fNRB – next steps</a:t>
            </a:r>
            <a:endParaRPr dirty="0"/>
          </a:p>
        </p:txBody>
      </p:sp>
      <p:sp>
        <p:nvSpPr>
          <p:cNvPr id="597" name="Google Shape;597;p15"/>
          <p:cNvSpPr txBox="1">
            <a:spLocks noGrp="1"/>
          </p:cNvSpPr>
          <p:nvPr>
            <p:ph type="body" idx="1"/>
          </p:nvPr>
        </p:nvSpPr>
        <p:spPr>
          <a:xfrm>
            <a:off x="457200" y="1200801"/>
            <a:ext cx="11277598" cy="4892024"/>
          </a:xfrm>
          <a:prstGeom prst="rect">
            <a:avLst/>
          </a:prstGeom>
          <a:noFill/>
          <a:ln>
            <a:noFill/>
          </a:ln>
        </p:spPr>
        <p:txBody>
          <a:bodyPr spcFirstLastPara="1" wrap="square" lIns="91425" tIns="91425" rIns="91425" bIns="91425" anchor="t" anchorCtr="0">
            <a:noAutofit/>
          </a:bodyPr>
          <a:lstStyle/>
          <a:p>
            <a:pPr marL="228600" lvl="0" indent="-228600" algn="l" rtl="0">
              <a:lnSpc>
                <a:spcPct val="105000"/>
              </a:lnSpc>
              <a:spcBef>
                <a:spcPts val="0"/>
              </a:spcBef>
              <a:spcAft>
                <a:spcPts val="600"/>
              </a:spcAft>
              <a:buSzPts val="3200"/>
              <a:buChar char="•"/>
            </a:pPr>
            <a:r>
              <a:rPr lang="en-US" dirty="0"/>
              <a:t>Repeat in additional countries using uniform changes in demand</a:t>
            </a:r>
          </a:p>
          <a:p>
            <a:pPr lvl="1">
              <a:spcAft>
                <a:spcPts val="600"/>
              </a:spcAft>
              <a:buSzPts val="3200"/>
            </a:pPr>
            <a:r>
              <a:rPr lang="en-US" dirty="0"/>
              <a:t>TZA is high fNRB, we’ll add a few others (e.g. MWI, SEN)</a:t>
            </a:r>
          </a:p>
          <a:p>
            <a:pPr lvl="1">
              <a:spcAft>
                <a:spcPts val="600"/>
              </a:spcAft>
              <a:buSzPts val="3200"/>
            </a:pPr>
            <a:r>
              <a:rPr lang="en-US" dirty="0"/>
              <a:t>Low fNRB countries </a:t>
            </a:r>
          </a:p>
          <a:p>
            <a:pPr lvl="1">
              <a:spcAft>
                <a:spcPts val="600"/>
              </a:spcAft>
              <a:buSzPts val="3200"/>
            </a:pPr>
            <a:r>
              <a:rPr lang="en-US" dirty="0"/>
              <a:t>Rapidly changing fuel mix (e.g. India, Kenya) </a:t>
            </a:r>
          </a:p>
          <a:p>
            <a:pPr marL="228600" lvl="0" indent="-228600" algn="l" rtl="0">
              <a:lnSpc>
                <a:spcPct val="105000"/>
              </a:lnSpc>
              <a:spcBef>
                <a:spcPts val="0"/>
              </a:spcBef>
              <a:spcAft>
                <a:spcPts val="600"/>
              </a:spcAft>
              <a:buSzPts val="3200"/>
              <a:buChar char="•"/>
            </a:pPr>
            <a:r>
              <a:rPr lang="en-US" dirty="0"/>
              <a:t>Examine the impact of non-uniform changes</a:t>
            </a:r>
          </a:p>
          <a:p>
            <a:pPr lvl="1">
              <a:spcAft>
                <a:spcPts val="600"/>
              </a:spcAft>
              <a:buSzPts val="3200"/>
            </a:pPr>
            <a:r>
              <a:rPr lang="en-US" dirty="0"/>
              <a:t>Only fuelwood (mainly subsistence)</a:t>
            </a:r>
          </a:p>
          <a:p>
            <a:pPr lvl="1">
              <a:spcAft>
                <a:spcPts val="600"/>
              </a:spcAft>
              <a:buSzPts val="3200"/>
            </a:pPr>
            <a:r>
              <a:rPr lang="en-US" dirty="0"/>
              <a:t>Only charcoal (fully commercial)</a:t>
            </a:r>
          </a:p>
          <a:p>
            <a:pPr lvl="1">
              <a:spcAft>
                <a:spcPts val="600"/>
              </a:spcAft>
              <a:buSzPts val="3200"/>
            </a:pPr>
            <a:r>
              <a:rPr lang="en-US"/>
              <a:t>Specific admin </a:t>
            </a:r>
            <a:r>
              <a:rPr lang="en-US" dirty="0"/>
              <a:t>units</a:t>
            </a:r>
          </a:p>
          <a:p>
            <a:pPr lvl="1">
              <a:spcAft>
                <a:spcPts val="600"/>
              </a:spcAft>
              <a:buSzPts val="3200"/>
            </a:pPr>
            <a:endParaRPr lang="en-US" dirty="0"/>
          </a:p>
        </p:txBody>
      </p:sp>
      <p:sp>
        <p:nvSpPr>
          <p:cNvPr id="598" name="Google Shape;598;p15"/>
          <p:cNvSpPr txBox="1">
            <a:spLocks noGrp="1"/>
          </p:cNvSpPr>
          <p:nvPr>
            <p:ph type="ftr" idx="11"/>
          </p:nvPr>
        </p:nvSpPr>
        <p:spPr>
          <a:xfrm>
            <a:off x="457200" y="6254713"/>
            <a:ext cx="7518400" cy="490253"/>
          </a:xfrm>
          <a:prstGeom prst="rect">
            <a:avLst/>
          </a:prstGeom>
          <a:noFill/>
          <a:ln>
            <a:noFill/>
          </a:ln>
        </p:spPr>
        <p:txBody>
          <a:bodyPr spcFirstLastPara="1" wrap="square" lIns="0" tIns="72000" rIns="72000" bIns="72000" anchor="ctr" anchorCtr="0">
            <a:noAutofit/>
          </a:bodyPr>
          <a:lstStyle/>
          <a:p>
            <a:pPr marL="0" lvl="0" indent="0" algn="l" rtl="0">
              <a:spcBef>
                <a:spcPts val="0"/>
              </a:spcBef>
              <a:spcAft>
                <a:spcPts val="0"/>
              </a:spcAft>
              <a:buNone/>
            </a:pPr>
            <a:endParaRPr/>
          </a:p>
        </p:txBody>
      </p:sp>
      <p:sp>
        <p:nvSpPr>
          <p:cNvPr id="599" name="Google Shape;599;p15"/>
          <p:cNvSpPr txBox="1">
            <a:spLocks noGrp="1"/>
          </p:cNvSpPr>
          <p:nvPr>
            <p:ph type="sldNum" idx="12"/>
          </p:nvPr>
        </p:nvSpPr>
        <p:spPr>
          <a:xfrm>
            <a:off x="11734799" y="6254713"/>
            <a:ext cx="457201" cy="490253"/>
          </a:xfrm>
          <a:prstGeom prst="rect">
            <a:avLst/>
          </a:prstGeom>
          <a:noFill/>
          <a:ln>
            <a:noFill/>
          </a:ln>
        </p:spPr>
        <p:txBody>
          <a:bodyPr spcFirstLastPara="1" wrap="square" lIns="72000" tIns="72000" rIns="72000" bIns="72000" anchor="ctr" anchorCtr="0">
            <a:noAutofit/>
          </a:bodyPr>
          <a:lstStyle/>
          <a:p>
            <a:pPr marL="0" lvl="0" indent="0" algn="ctr" rtl="0">
              <a:spcBef>
                <a:spcPts val="0"/>
              </a:spcBef>
              <a:spcAft>
                <a:spcPts val="0"/>
              </a:spcAft>
              <a:buNone/>
            </a:pPr>
            <a:fld id="{00000000-1234-1234-1234-123412341234}" type="slidenum">
              <a:rPr lang="en-US"/>
              <a:t>21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0B02A0-9DEE-423B-8245-06F91A71A31C}"/>
              </a:ext>
            </a:extLst>
          </p:cNvPr>
          <p:cNvSpPr>
            <a:spLocks noGrp="1"/>
          </p:cNvSpPr>
          <p:nvPr>
            <p:ph type="pic" sz="quarter" idx="11"/>
          </p:nvPr>
        </p:nvSpPr>
        <p:spPr/>
        <p:txBody>
          <a:bodyPr/>
          <a:lstStyle/>
          <a:p>
            <a:endParaRPr lang="en-US"/>
          </a:p>
        </p:txBody>
      </p:sp>
      <p:sp>
        <p:nvSpPr>
          <p:cNvPr id="4" name="Title 3">
            <a:extLst>
              <a:ext uri="{FF2B5EF4-FFF2-40B4-BE49-F238E27FC236}">
                <a16:creationId xmlns:a16="http://schemas.microsoft.com/office/drawing/2014/main" id="{B5238CFE-64F0-87D5-715D-F56A5AE37A42}"/>
              </a:ext>
            </a:extLst>
          </p:cNvPr>
          <p:cNvSpPr>
            <a:spLocks noGrp="1"/>
          </p:cNvSpPr>
          <p:nvPr>
            <p:ph type="title"/>
          </p:nvPr>
        </p:nvSpPr>
        <p:spPr/>
        <p:txBody>
          <a:bodyPr/>
          <a:lstStyle/>
          <a:p>
            <a:r>
              <a:rPr lang="en-US" dirty="0"/>
              <a:t>Extra slides</a:t>
            </a:r>
          </a:p>
        </p:txBody>
      </p:sp>
      <p:sp>
        <p:nvSpPr>
          <p:cNvPr id="5" name="Text Placeholder 4">
            <a:extLst>
              <a:ext uri="{FF2B5EF4-FFF2-40B4-BE49-F238E27FC236}">
                <a16:creationId xmlns:a16="http://schemas.microsoft.com/office/drawing/2014/main" id="{4AB4EA97-309D-3D87-4D39-E9E4EDEB1B5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99434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A3DE-FE82-344E-ECFA-B355AFAEFB7C}"/>
              </a:ext>
            </a:extLst>
          </p:cNvPr>
          <p:cNvSpPr>
            <a:spLocks noGrp="1"/>
          </p:cNvSpPr>
          <p:nvPr>
            <p:ph type="title"/>
          </p:nvPr>
        </p:nvSpPr>
        <p:spPr/>
        <p:txBody>
          <a:bodyPr>
            <a:normAutofit/>
          </a:bodyPr>
          <a:lstStyle/>
          <a:p>
            <a:r>
              <a:rPr lang="en-US" dirty="0"/>
              <a:t>Brief list of research on woodfuels and degradation </a:t>
            </a:r>
          </a:p>
        </p:txBody>
      </p:sp>
      <p:sp>
        <p:nvSpPr>
          <p:cNvPr id="4" name="Content Placeholder 3">
            <a:extLst>
              <a:ext uri="{FF2B5EF4-FFF2-40B4-BE49-F238E27FC236}">
                <a16:creationId xmlns:a16="http://schemas.microsoft.com/office/drawing/2014/main" id="{A6E330A7-1FB8-872D-6330-73B695C82891}"/>
              </a:ext>
            </a:extLst>
          </p:cNvPr>
          <p:cNvSpPr>
            <a:spLocks noGrp="1"/>
          </p:cNvSpPr>
          <p:nvPr>
            <p:ph sz="quarter" idx="12"/>
          </p:nvPr>
        </p:nvSpPr>
        <p:spPr/>
        <p:txBody>
          <a:bodyPr>
            <a:normAutofit fontScale="77500" lnSpcReduction="20000"/>
          </a:bodyPr>
          <a:lstStyle/>
          <a:p>
            <a:r>
              <a:rPr lang="en-US" dirty="0">
                <a:hlinkClick r:id="rId2"/>
              </a:rPr>
              <a:t>Ahrends </a:t>
            </a:r>
            <a:r>
              <a:rPr lang="en-US" dirty="0"/>
              <a:t>et al (2010) “Predictable waves of sequential forest degradation and biodiversity loss spreading from an African city”</a:t>
            </a:r>
          </a:p>
          <a:p>
            <a:r>
              <a:rPr lang="en-US" dirty="0">
                <a:hlinkClick r:id="rId3"/>
              </a:rPr>
              <a:t>Hosonuma</a:t>
            </a:r>
            <a:r>
              <a:rPr lang="en-US" dirty="0"/>
              <a:t> et al (2012) “An assessment of deforestation and forest degradation drivers in developing countries” </a:t>
            </a:r>
          </a:p>
          <a:p>
            <a:r>
              <a:rPr lang="en-US" dirty="0">
                <a:hlinkClick r:id="rId4"/>
              </a:rPr>
              <a:t>Ryan</a:t>
            </a:r>
            <a:r>
              <a:rPr lang="en-US" dirty="0"/>
              <a:t> et al. (2014) “Quantifying the causes of deforestation and degradation…method and case study from central Mozambique”</a:t>
            </a:r>
          </a:p>
          <a:p>
            <a:r>
              <a:rPr lang="en-US" dirty="0">
                <a:hlinkClick r:id="rId5"/>
              </a:rPr>
              <a:t>McNicol</a:t>
            </a:r>
            <a:r>
              <a:rPr lang="en-US" dirty="0"/>
              <a:t> et al (2018) “Carbon losses from deforestation and widespread degradation offset by extensive growth…”</a:t>
            </a:r>
          </a:p>
          <a:p>
            <a:r>
              <a:rPr lang="en-US" dirty="0">
                <a:hlinkClick r:id="rId6"/>
              </a:rPr>
              <a:t>Sedano</a:t>
            </a:r>
            <a:r>
              <a:rPr lang="en-US" dirty="0"/>
              <a:t> et al (2016) “The impact of charcoal production on forest degradation: a case study in Tete, Mozambique”</a:t>
            </a:r>
          </a:p>
          <a:p>
            <a:r>
              <a:rPr lang="en-US" dirty="0">
                <a:hlinkClick r:id="rId7"/>
              </a:rPr>
              <a:t>Pearson</a:t>
            </a:r>
            <a:r>
              <a:rPr lang="en-US" dirty="0"/>
              <a:t> et al. (2017) “Greenhouse gas emissions from tropical forest degradation: an underestimated source”</a:t>
            </a:r>
          </a:p>
        </p:txBody>
      </p:sp>
    </p:spTree>
    <p:extLst>
      <p:ext uri="{BB962C8B-B14F-4D97-AF65-F5344CB8AC3E}">
        <p14:creationId xmlns:p14="http://schemas.microsoft.com/office/powerpoint/2010/main" val="3835167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F7D8-CD5B-91E1-25E8-BC12B88C5975}"/>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89C5311C-48C9-3927-8105-D8AF853D1D39}"/>
              </a:ext>
            </a:extLst>
          </p:cNvPr>
          <p:cNvSpPr>
            <a:spLocks noGrp="1"/>
          </p:cNvSpPr>
          <p:nvPr>
            <p:ph sz="quarter" idx="12"/>
          </p:nvPr>
        </p:nvSpPr>
        <p:spPr>
          <a:xfrm>
            <a:off x="575736" y="1416651"/>
            <a:ext cx="5903123" cy="5245405"/>
          </a:xfrm>
        </p:spPr>
        <p:txBody>
          <a:bodyPr>
            <a:normAutofit fontScale="77500" lnSpcReduction="20000"/>
          </a:bodyPr>
          <a:lstStyle/>
          <a:p>
            <a:pPr marL="0" indent="0">
              <a:buNone/>
            </a:pPr>
            <a:r>
              <a:rPr lang="en-US" b="1" dirty="0"/>
              <a:t>Deforestation</a:t>
            </a:r>
          </a:p>
          <a:p>
            <a:pPr marL="0" indent="0">
              <a:buNone/>
            </a:pPr>
            <a:r>
              <a:rPr lang="en-US" dirty="0"/>
              <a:t>The conversion of forest to another land use or the long-term reduction of tree canopy cover below a minimum threshold.</a:t>
            </a:r>
          </a:p>
          <a:p>
            <a:pPr marL="0" indent="0">
              <a:buNone/>
            </a:pPr>
            <a:endParaRPr lang="en-US" dirty="0"/>
          </a:p>
          <a:p>
            <a:pPr marL="0" indent="0">
              <a:buNone/>
            </a:pPr>
            <a:r>
              <a:rPr lang="en-US" b="1" dirty="0"/>
              <a:t>Degradation</a:t>
            </a:r>
          </a:p>
          <a:p>
            <a:pPr marL="0" indent="0">
              <a:buNone/>
            </a:pPr>
            <a:r>
              <a:rPr lang="en-US" dirty="0"/>
              <a:t>Changes that negatively affect the structure or function of forests, woodlands, or stands of trees, lowering their capacity to supply products and/or services.</a:t>
            </a:r>
          </a:p>
          <a:p>
            <a:pPr marL="0" indent="0">
              <a:buNone/>
            </a:pPr>
            <a:endParaRPr lang="en-US" dirty="0"/>
          </a:p>
          <a:p>
            <a:pPr marL="0" indent="0">
              <a:buNone/>
            </a:pPr>
            <a:r>
              <a:rPr lang="en-US" dirty="0"/>
              <a:t>(both adapted from </a:t>
            </a:r>
            <a:r>
              <a:rPr lang="en-US" dirty="0">
                <a:hlinkClick r:id="rId3"/>
              </a:rPr>
              <a:t>FAO</a:t>
            </a:r>
            <a:r>
              <a:rPr lang="en-US" dirty="0"/>
              <a:t>)</a:t>
            </a:r>
          </a:p>
        </p:txBody>
      </p:sp>
      <p:pic>
        <p:nvPicPr>
          <p:cNvPr id="4" name="Picture 3">
            <a:extLst>
              <a:ext uri="{FF2B5EF4-FFF2-40B4-BE49-F238E27FC236}">
                <a16:creationId xmlns:a16="http://schemas.microsoft.com/office/drawing/2014/main" id="{9E6A7EC1-1292-CE56-B0A8-C9ECD82AF1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090" y="1558710"/>
            <a:ext cx="5784265" cy="4543277"/>
          </a:xfrm>
          <a:prstGeom prst="rect">
            <a:avLst/>
          </a:prstGeom>
        </p:spPr>
      </p:pic>
      <p:sp>
        <p:nvSpPr>
          <p:cNvPr id="6" name="TextBox 5">
            <a:extLst>
              <a:ext uri="{FF2B5EF4-FFF2-40B4-BE49-F238E27FC236}">
                <a16:creationId xmlns:a16="http://schemas.microsoft.com/office/drawing/2014/main" id="{425B684C-E5BD-EDA3-9A19-6D25295B1F1F}"/>
              </a:ext>
            </a:extLst>
          </p:cNvPr>
          <p:cNvSpPr txBox="1"/>
          <p:nvPr/>
        </p:nvSpPr>
        <p:spPr>
          <a:xfrm>
            <a:off x="10170694" y="6181922"/>
            <a:ext cx="2021306" cy="307777"/>
          </a:xfrm>
          <a:prstGeom prst="rect">
            <a:avLst/>
          </a:prstGeom>
          <a:noFill/>
        </p:spPr>
        <p:txBody>
          <a:bodyPr wrap="square">
            <a:spAutoFit/>
          </a:bodyPr>
          <a:lstStyle/>
          <a:p>
            <a:pPr algn="r"/>
            <a:r>
              <a:rPr lang="en-US" sz="1400" dirty="0">
                <a:latin typeface="Aptos Narrow" panose="020B0004020202020204" pitchFamily="34" charset="0"/>
              </a:rPr>
              <a:t>From </a:t>
            </a:r>
            <a:r>
              <a:rPr lang="en-US" sz="1400" dirty="0">
                <a:latin typeface="Aptos Narrow" panose="020B0004020202020204" pitchFamily="34" charset="0"/>
                <a:hlinkClick r:id="rId5"/>
              </a:rPr>
              <a:t>Shapiro et al.</a:t>
            </a:r>
            <a:r>
              <a:rPr lang="en-US" sz="1400" dirty="0">
                <a:latin typeface="Aptos Narrow" panose="020B0004020202020204" pitchFamily="34" charset="0"/>
              </a:rPr>
              <a:t> (2020)</a:t>
            </a:r>
          </a:p>
        </p:txBody>
      </p:sp>
    </p:spTree>
    <p:extLst>
      <p:ext uri="{BB962C8B-B14F-4D97-AF65-F5344CB8AC3E}">
        <p14:creationId xmlns:p14="http://schemas.microsoft.com/office/powerpoint/2010/main" val="2832875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2D2AB3-5E8E-9FB3-097B-3CA787BE75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2034" y="1637336"/>
            <a:ext cx="4573230" cy="4245429"/>
          </a:xfrm>
          <a:prstGeom prst="rect">
            <a:avLst/>
          </a:prstGeom>
        </p:spPr>
      </p:pic>
      <p:sp>
        <p:nvSpPr>
          <p:cNvPr id="4" name="Title 3">
            <a:extLst>
              <a:ext uri="{FF2B5EF4-FFF2-40B4-BE49-F238E27FC236}">
                <a16:creationId xmlns:a16="http://schemas.microsoft.com/office/drawing/2014/main" id="{E7642B84-D5DB-2B4A-E365-10831F9BD6F0}"/>
              </a:ext>
            </a:extLst>
          </p:cNvPr>
          <p:cNvSpPr>
            <a:spLocks noGrp="1"/>
          </p:cNvSpPr>
          <p:nvPr>
            <p:ph type="title"/>
          </p:nvPr>
        </p:nvSpPr>
        <p:spPr>
          <a:xfrm>
            <a:off x="575737" y="368301"/>
            <a:ext cx="6369470" cy="1179172"/>
          </a:xfrm>
        </p:spPr>
        <p:txBody>
          <a:bodyPr>
            <a:normAutofit fontScale="90000"/>
          </a:bodyPr>
          <a:lstStyle/>
          <a:p>
            <a:r>
              <a:rPr lang="en-US" dirty="0"/>
              <a:t>Example of charcoal-driven degradation…</a:t>
            </a:r>
          </a:p>
        </p:txBody>
      </p:sp>
      <p:pic>
        <p:nvPicPr>
          <p:cNvPr id="6" name="Picture 5">
            <a:extLst>
              <a:ext uri="{FF2B5EF4-FFF2-40B4-BE49-F238E27FC236}">
                <a16:creationId xmlns:a16="http://schemas.microsoft.com/office/drawing/2014/main" id="{1777F7D7-5377-2B08-A215-E8B6DE4E06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942" y="3120448"/>
            <a:ext cx="2175578" cy="2036537"/>
          </a:xfrm>
          <a:prstGeom prst="rect">
            <a:avLst/>
          </a:prstGeom>
        </p:spPr>
      </p:pic>
      <p:pic>
        <p:nvPicPr>
          <p:cNvPr id="7" name="Picture 6">
            <a:extLst>
              <a:ext uri="{FF2B5EF4-FFF2-40B4-BE49-F238E27FC236}">
                <a16:creationId xmlns:a16="http://schemas.microsoft.com/office/drawing/2014/main" id="{01B390EA-59D6-AA08-EA10-1A06B2E488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0091" y="3526279"/>
            <a:ext cx="5301909" cy="2709004"/>
          </a:xfrm>
          <a:prstGeom prst="rect">
            <a:avLst/>
          </a:prstGeom>
        </p:spPr>
      </p:pic>
      <p:pic>
        <p:nvPicPr>
          <p:cNvPr id="8" name="Picture 7">
            <a:extLst>
              <a:ext uri="{FF2B5EF4-FFF2-40B4-BE49-F238E27FC236}">
                <a16:creationId xmlns:a16="http://schemas.microsoft.com/office/drawing/2014/main" id="{457B88F4-86DC-F7BC-FF51-571BB01864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3706" y="1945381"/>
            <a:ext cx="4893468" cy="1599173"/>
          </a:xfrm>
          <a:prstGeom prst="rect">
            <a:avLst/>
          </a:prstGeom>
        </p:spPr>
      </p:pic>
      <p:sp>
        <p:nvSpPr>
          <p:cNvPr id="12" name="TextBox 11">
            <a:extLst>
              <a:ext uri="{FF2B5EF4-FFF2-40B4-BE49-F238E27FC236}">
                <a16:creationId xmlns:a16="http://schemas.microsoft.com/office/drawing/2014/main" id="{3EB75B97-87C3-6092-A4C5-326DD8DC99B0}"/>
              </a:ext>
            </a:extLst>
          </p:cNvPr>
          <p:cNvSpPr txBox="1"/>
          <p:nvPr/>
        </p:nvSpPr>
        <p:spPr>
          <a:xfrm>
            <a:off x="195942" y="6050438"/>
            <a:ext cx="6096000" cy="338554"/>
          </a:xfrm>
          <a:prstGeom prst="rect">
            <a:avLst/>
          </a:prstGeom>
          <a:noFill/>
        </p:spPr>
        <p:txBody>
          <a:bodyPr wrap="square">
            <a:spAutoFit/>
          </a:bodyPr>
          <a:lstStyle/>
          <a:p>
            <a:r>
              <a:rPr lang="en-US" sz="1600" dirty="0">
                <a:effectLst/>
                <a:latin typeface="Aptos Narrow" panose="020B0004020202020204" pitchFamily="34" charset="0"/>
              </a:rPr>
              <a:t>Annual forest degradation from charcoal production (2008-2018)</a:t>
            </a:r>
          </a:p>
        </p:txBody>
      </p:sp>
      <p:sp>
        <p:nvSpPr>
          <p:cNvPr id="14" name="TextBox 13">
            <a:extLst>
              <a:ext uri="{FF2B5EF4-FFF2-40B4-BE49-F238E27FC236}">
                <a16:creationId xmlns:a16="http://schemas.microsoft.com/office/drawing/2014/main" id="{FC546648-5173-B1DD-F119-B3E2B15FE5B9}"/>
              </a:ext>
            </a:extLst>
          </p:cNvPr>
          <p:cNvSpPr txBox="1"/>
          <p:nvPr/>
        </p:nvSpPr>
        <p:spPr>
          <a:xfrm>
            <a:off x="6975964" y="6037807"/>
            <a:ext cx="5061967" cy="738664"/>
          </a:xfrm>
          <a:prstGeom prst="rect">
            <a:avLst/>
          </a:prstGeom>
          <a:noFill/>
        </p:spPr>
        <p:txBody>
          <a:bodyPr wrap="square">
            <a:spAutoFit/>
          </a:bodyPr>
          <a:lstStyle/>
          <a:p>
            <a:r>
              <a:rPr lang="en-US" sz="1400" dirty="0">
                <a:latin typeface="Aptos Narrow" panose="020B0004020202020204" pitchFamily="34" charset="0"/>
              </a:rPr>
              <a:t>NDVI images (top) and time series (bottom) in mopane woodlands comparing areas affected by charcoal production (blue squares) to unaffected areas over a 2-year period.</a:t>
            </a:r>
          </a:p>
        </p:txBody>
      </p:sp>
      <p:pic>
        <p:nvPicPr>
          <p:cNvPr id="15" name="Picture 14">
            <a:extLst>
              <a:ext uri="{FF2B5EF4-FFF2-40B4-BE49-F238E27FC236}">
                <a16:creationId xmlns:a16="http://schemas.microsoft.com/office/drawing/2014/main" id="{B092E9FC-C5C9-F80B-49D0-8E5E711463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5206" y="182299"/>
            <a:ext cx="5061968" cy="1530767"/>
          </a:xfrm>
          <a:prstGeom prst="rect">
            <a:avLst/>
          </a:prstGeom>
          <a:ln>
            <a:noFill/>
          </a:ln>
          <a:effectLst>
            <a:outerShdw blurRad="292100" dist="139700" dir="2700000" algn="tl" rotWithShape="0">
              <a:srgbClr val="333333">
                <a:alpha val="65000"/>
              </a:srgbClr>
            </a:outerShdw>
          </a:effectLst>
        </p:spPr>
      </p:pic>
      <p:cxnSp>
        <p:nvCxnSpPr>
          <p:cNvPr id="17" name="Straight Connector 16">
            <a:extLst>
              <a:ext uri="{FF2B5EF4-FFF2-40B4-BE49-F238E27FC236}">
                <a16:creationId xmlns:a16="http://schemas.microsoft.com/office/drawing/2014/main" id="{C746F084-BDE9-05DF-1B1D-DEE2998FAEF2}"/>
              </a:ext>
            </a:extLst>
          </p:cNvPr>
          <p:cNvCxnSpPr>
            <a:cxnSpLocks/>
          </p:cNvCxnSpPr>
          <p:nvPr/>
        </p:nvCxnSpPr>
        <p:spPr>
          <a:xfrm flipV="1">
            <a:off x="1723592" y="1906098"/>
            <a:ext cx="1248207" cy="224360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82D22D-E7F8-6448-D3A6-F3FEC632E630}"/>
              </a:ext>
            </a:extLst>
          </p:cNvPr>
          <p:cNvCxnSpPr>
            <a:cxnSpLocks/>
          </p:cNvCxnSpPr>
          <p:nvPr/>
        </p:nvCxnSpPr>
        <p:spPr>
          <a:xfrm>
            <a:off x="1723592" y="4239561"/>
            <a:ext cx="2021093" cy="1221786"/>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9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F0A787-A6D7-20B6-A117-9E15D285D381}"/>
              </a:ext>
            </a:extLst>
          </p:cNvPr>
          <p:cNvSpPr>
            <a:spLocks noGrp="1"/>
          </p:cNvSpPr>
          <p:nvPr>
            <p:ph type="title"/>
          </p:nvPr>
        </p:nvSpPr>
        <p:spPr/>
        <p:txBody>
          <a:bodyPr/>
          <a:lstStyle/>
          <a:p>
            <a:r>
              <a:rPr lang="en-US" dirty="0"/>
              <a:t>Yes, trees grow in SSA  (data from LANDSAT)</a:t>
            </a:r>
          </a:p>
        </p:txBody>
      </p:sp>
      <p:sp>
        <p:nvSpPr>
          <p:cNvPr id="8" name="Text Placeholder 7">
            <a:extLst>
              <a:ext uri="{FF2B5EF4-FFF2-40B4-BE49-F238E27FC236}">
                <a16:creationId xmlns:a16="http://schemas.microsoft.com/office/drawing/2014/main" id="{8C386A45-29D4-4CD8-5C69-D49EBBCE70D3}"/>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B7A1029-3D9C-7CE2-DEE3-28CA51ED92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618" y="970046"/>
            <a:ext cx="10169123" cy="5644133"/>
          </a:xfrm>
          <a:prstGeom prst="rect">
            <a:avLst/>
          </a:prstGeom>
        </p:spPr>
      </p:pic>
      <p:sp>
        <p:nvSpPr>
          <p:cNvPr id="6" name="Oval 5">
            <a:extLst>
              <a:ext uri="{FF2B5EF4-FFF2-40B4-BE49-F238E27FC236}">
                <a16:creationId xmlns:a16="http://schemas.microsoft.com/office/drawing/2014/main" id="{22F5BF2D-1811-2008-033B-733E9089D2D1}"/>
              </a:ext>
            </a:extLst>
          </p:cNvPr>
          <p:cNvSpPr/>
          <p:nvPr/>
        </p:nvSpPr>
        <p:spPr>
          <a:xfrm>
            <a:off x="2757055" y="1953491"/>
            <a:ext cx="872836" cy="263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err="1"/>
          </a:p>
        </p:txBody>
      </p:sp>
      <p:sp>
        <p:nvSpPr>
          <p:cNvPr id="7" name="Oval 6">
            <a:extLst>
              <a:ext uri="{FF2B5EF4-FFF2-40B4-BE49-F238E27FC236}">
                <a16:creationId xmlns:a16="http://schemas.microsoft.com/office/drawing/2014/main" id="{7375809B-FDA3-A0B3-BE68-CEBD96C41CA2}"/>
              </a:ext>
            </a:extLst>
          </p:cNvPr>
          <p:cNvSpPr/>
          <p:nvPr/>
        </p:nvSpPr>
        <p:spPr>
          <a:xfrm>
            <a:off x="2712085" y="4949056"/>
            <a:ext cx="872836" cy="263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err="1"/>
          </a:p>
        </p:txBody>
      </p:sp>
      <p:sp>
        <p:nvSpPr>
          <p:cNvPr id="9" name="TextBox 8">
            <a:extLst>
              <a:ext uri="{FF2B5EF4-FFF2-40B4-BE49-F238E27FC236}">
                <a16:creationId xmlns:a16="http://schemas.microsoft.com/office/drawing/2014/main" id="{58484884-A5E6-EA95-E6D1-3F51FE729C67}"/>
              </a:ext>
            </a:extLst>
          </p:cNvPr>
          <p:cNvSpPr txBox="1"/>
          <p:nvPr/>
        </p:nvSpPr>
        <p:spPr>
          <a:xfrm>
            <a:off x="7230968" y="6581001"/>
            <a:ext cx="6097424" cy="276999"/>
          </a:xfrm>
          <a:prstGeom prst="rect">
            <a:avLst/>
          </a:prstGeom>
          <a:noFill/>
        </p:spPr>
        <p:txBody>
          <a:bodyPr wrap="square">
            <a:spAutoFit/>
          </a:bodyPr>
          <a:lstStyle/>
          <a:p>
            <a:r>
              <a:rPr lang="en-US" sz="1200" dirty="0"/>
              <a:t>https://</a:t>
            </a:r>
            <a:r>
              <a:rPr lang="en-US" sz="1200" dirty="0" err="1"/>
              <a:t>www.globalforestwatch.org</a:t>
            </a:r>
            <a:r>
              <a:rPr lang="en-US" sz="1200" dirty="0"/>
              <a:t>/map/country/MWI/</a:t>
            </a:r>
          </a:p>
        </p:txBody>
      </p:sp>
    </p:spTree>
    <p:extLst>
      <p:ext uri="{BB962C8B-B14F-4D97-AF65-F5344CB8AC3E}">
        <p14:creationId xmlns:p14="http://schemas.microsoft.com/office/powerpoint/2010/main" val="418003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D18E6-370B-43AC-A4D0-D63289706385}"/>
              </a:ext>
            </a:extLst>
          </p:cNvPr>
          <p:cNvSpPr>
            <a:spLocks noGrp="1"/>
          </p:cNvSpPr>
          <p:nvPr>
            <p:ph type="title"/>
          </p:nvPr>
        </p:nvSpPr>
        <p:spPr/>
        <p:txBody>
          <a:bodyPr/>
          <a:lstStyle/>
          <a:p>
            <a:r>
              <a:rPr lang="en-US" dirty="0"/>
              <a:t>Yes, trees grow in SSA (data from ALOS-PALSAR)</a:t>
            </a:r>
          </a:p>
        </p:txBody>
      </p:sp>
      <p:pic>
        <p:nvPicPr>
          <p:cNvPr id="5" name="Picture 4">
            <a:extLst>
              <a:ext uri="{FF2B5EF4-FFF2-40B4-BE49-F238E27FC236}">
                <a16:creationId xmlns:a16="http://schemas.microsoft.com/office/drawing/2014/main" id="{00E76D10-53C9-BA2E-EEB4-F359E6882A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5180" y="1147017"/>
            <a:ext cx="4618219" cy="3620899"/>
          </a:xfrm>
          <a:prstGeom prst="rect">
            <a:avLst/>
          </a:prstGeom>
        </p:spPr>
      </p:pic>
      <p:pic>
        <p:nvPicPr>
          <p:cNvPr id="6" name="Picture 5">
            <a:extLst>
              <a:ext uri="{FF2B5EF4-FFF2-40B4-BE49-F238E27FC236}">
                <a16:creationId xmlns:a16="http://schemas.microsoft.com/office/drawing/2014/main" id="{B55EDEDD-7865-30C5-C71D-553486DE10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328" y="1147017"/>
            <a:ext cx="7082852" cy="5192706"/>
          </a:xfrm>
          <a:prstGeom prst="rect">
            <a:avLst/>
          </a:prstGeom>
        </p:spPr>
      </p:pic>
      <p:sp>
        <p:nvSpPr>
          <p:cNvPr id="8" name="TextBox 7">
            <a:extLst>
              <a:ext uri="{FF2B5EF4-FFF2-40B4-BE49-F238E27FC236}">
                <a16:creationId xmlns:a16="http://schemas.microsoft.com/office/drawing/2014/main" id="{7DEBC560-3D4D-F38E-0BCD-3B966785B824}"/>
              </a:ext>
            </a:extLst>
          </p:cNvPr>
          <p:cNvSpPr txBox="1"/>
          <p:nvPr/>
        </p:nvSpPr>
        <p:spPr>
          <a:xfrm>
            <a:off x="7522562" y="4929084"/>
            <a:ext cx="4618219" cy="1384995"/>
          </a:xfrm>
          <a:prstGeom prst="rect">
            <a:avLst/>
          </a:prstGeom>
          <a:noFill/>
        </p:spPr>
        <p:txBody>
          <a:bodyPr wrap="square">
            <a:spAutoFit/>
          </a:bodyPr>
          <a:lstStyle/>
          <a:p>
            <a:r>
              <a:rPr lang="en-US" sz="1400" dirty="0">
                <a:effectLst/>
                <a:latin typeface="Calibri Light" panose="020F0302020204030204" pitchFamily="34" charset="0"/>
                <a:cs typeface="Calibri Light" panose="020F0302020204030204" pitchFamily="34" charset="0"/>
              </a:rPr>
              <a:t>Carbon stock changes due to deforestation, degradation and (re)growth, with the values is the losses bar showing the percentage contribution of deforestation and degradation to the total carbon losses . Error bars show the 95% confidence intervals (CIs) and represent for the total error on each bar (from </a:t>
            </a:r>
            <a:r>
              <a:rPr lang="en-US" sz="1400" dirty="0">
                <a:effectLst/>
                <a:latin typeface="Calibri Light" panose="020F0302020204030204" pitchFamily="34" charset="0"/>
                <a:cs typeface="Calibri Light" panose="020F0302020204030204" pitchFamily="34" charset="0"/>
                <a:hlinkClick r:id="rId5"/>
              </a:rPr>
              <a:t>https://www.nature.com/articles/s41467-018-05386-z</a:t>
            </a:r>
            <a:r>
              <a:rPr lang="en-US" sz="1400" dirty="0">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00298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88214-5578-6846-2831-C264A027D9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F1FA1B-46F0-D287-B227-B4034AB16348}"/>
              </a:ext>
            </a:extLst>
          </p:cNvPr>
          <p:cNvSpPr>
            <a:spLocks noGrp="1"/>
          </p:cNvSpPr>
          <p:nvPr>
            <p:ph type="title"/>
          </p:nvPr>
        </p:nvSpPr>
        <p:spPr/>
        <p:txBody>
          <a:bodyPr>
            <a:normAutofit/>
          </a:bodyPr>
          <a:lstStyle/>
          <a:p>
            <a:r>
              <a:rPr lang="en-US" dirty="0"/>
              <a:t>Yes, trees grow in SSA (data from MAXAR)</a:t>
            </a:r>
          </a:p>
        </p:txBody>
      </p:sp>
      <p:pic>
        <p:nvPicPr>
          <p:cNvPr id="4098" name="Picture 2" descr="Fig. 5">
            <a:extLst>
              <a:ext uri="{FF2B5EF4-FFF2-40B4-BE49-F238E27FC236}">
                <a16:creationId xmlns:a16="http://schemas.microsoft.com/office/drawing/2014/main" id="{1E7D3459-1E69-DF6C-17A5-64E630E1EE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1829" y="1077767"/>
            <a:ext cx="10148341" cy="41531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69F5D8-A14D-4DF4-4C02-A1399E032EAA}"/>
              </a:ext>
            </a:extLst>
          </p:cNvPr>
          <p:cNvSpPr txBox="1"/>
          <p:nvPr/>
        </p:nvSpPr>
        <p:spPr>
          <a:xfrm>
            <a:off x="1021829" y="5216520"/>
            <a:ext cx="10475627" cy="1569660"/>
          </a:xfrm>
          <a:prstGeom prst="rect">
            <a:avLst/>
          </a:prstGeom>
          <a:noFill/>
        </p:spPr>
        <p:txBody>
          <a:bodyPr wrap="square">
            <a:spAutoFit/>
          </a:bodyPr>
          <a:lstStyle/>
          <a:p>
            <a:r>
              <a:rPr lang="en-US" sz="1600" b="0" i="0" u="none" strike="noStrike" dirty="0">
                <a:solidFill>
                  <a:srgbClr val="222222"/>
                </a:solidFill>
                <a:effectLst/>
                <a:latin typeface="Harding"/>
              </a:rPr>
              <a:t>A 50-cm-scale image from 2002 (</a:t>
            </a:r>
            <a:r>
              <a:rPr lang="en-US" sz="1600" b="1" i="0" u="none" strike="noStrike" dirty="0">
                <a:solidFill>
                  <a:srgbClr val="222222"/>
                </a:solidFill>
                <a:effectLst/>
                <a:latin typeface="Harding"/>
              </a:rPr>
              <a:t>a</a:t>
            </a:r>
            <a:r>
              <a:rPr lang="en-US" sz="1600" b="0" i="0" u="none" strike="noStrike" dirty="0">
                <a:solidFill>
                  <a:srgbClr val="222222"/>
                </a:solidFill>
                <a:effectLst/>
                <a:latin typeface="Harding"/>
              </a:rPr>
              <a:t>) and a 50-cm-scale satellite image from 2021 (</a:t>
            </a:r>
            <a:r>
              <a:rPr lang="en-US" sz="1600" b="1" i="0" u="none" strike="noStrike" dirty="0">
                <a:solidFill>
                  <a:srgbClr val="222222"/>
                </a:solidFill>
                <a:effectLst/>
                <a:latin typeface="Harding"/>
              </a:rPr>
              <a:t>b</a:t>
            </a:r>
            <a:r>
              <a:rPr lang="en-US" sz="1600" b="0" i="0" u="none" strike="noStrike" dirty="0">
                <a:solidFill>
                  <a:srgbClr val="222222"/>
                </a:solidFill>
                <a:effectLst/>
                <a:latin typeface="Harding"/>
              </a:rPr>
              <a:t>) showing an agroforestry area at the same location. </a:t>
            </a:r>
            <a:r>
              <a:rPr lang="en-US" sz="1600" b="0" i="0" u="none" strike="noStrike" dirty="0">
                <a:solidFill>
                  <a:srgbClr val="222222"/>
                </a:solidFill>
                <a:effectLst/>
                <a:highlight>
                  <a:srgbClr val="FFFF00"/>
                </a:highlight>
                <a:latin typeface="Harding"/>
              </a:rPr>
              <a:t>Tree cover has increased between 2002 and 2021 and the average carbon density of both areas was calculated and increased from 6 to 10 Mg ha</a:t>
            </a:r>
            <a:r>
              <a:rPr lang="en-US" sz="1600" b="0" i="0" u="none" strike="noStrike" baseline="30000" dirty="0">
                <a:solidFill>
                  <a:srgbClr val="222222"/>
                </a:solidFill>
                <a:effectLst/>
                <a:highlight>
                  <a:srgbClr val="FFFF00"/>
                </a:highlight>
                <a:latin typeface="Harding"/>
              </a:rPr>
              <a:t>−1</a:t>
            </a:r>
            <a:r>
              <a:rPr lang="en-US" sz="1600" b="0" i="0" u="none" strike="noStrike" dirty="0">
                <a:solidFill>
                  <a:srgbClr val="222222"/>
                </a:solidFill>
                <a:effectLst/>
                <a:highlight>
                  <a:srgbClr val="FFFF00"/>
                </a:highlight>
                <a:latin typeface="Harding"/>
              </a:rPr>
              <a:t>. </a:t>
            </a:r>
            <a:r>
              <a:rPr lang="en-US" sz="1600" b="0" i="0" u="none" strike="noStrike" dirty="0">
                <a:solidFill>
                  <a:srgbClr val="222222"/>
                </a:solidFill>
                <a:effectLst/>
                <a:latin typeface="Harding"/>
              </a:rPr>
              <a:t>A large number of trees grow on farmlands, keeping the soils fertile and reducing the need for fallow periods. The greyscale of the background images indicates the carbon density per hectare, whereas the </a:t>
            </a:r>
            <a:r>
              <a:rPr lang="en-US" sz="1600" b="0" i="0" u="none" strike="noStrike" dirty="0" err="1">
                <a:solidFill>
                  <a:srgbClr val="222222"/>
                </a:solidFill>
                <a:effectLst/>
                <a:latin typeface="Harding"/>
              </a:rPr>
              <a:t>colour</a:t>
            </a:r>
            <a:r>
              <a:rPr lang="en-US" sz="1600" b="0" i="0" u="none" strike="noStrike" dirty="0">
                <a:solidFill>
                  <a:srgbClr val="222222"/>
                </a:solidFill>
                <a:effectLst/>
                <a:latin typeface="Harding"/>
              </a:rPr>
              <a:t> scale shows the carbon content of individual trees. This is a good example of the tree restoration monitoring potential in our study area</a:t>
            </a:r>
            <a:r>
              <a:rPr lang="en-US" sz="1600" dirty="0">
                <a:solidFill>
                  <a:srgbClr val="222222"/>
                </a:solidFill>
                <a:latin typeface="Harding"/>
              </a:rPr>
              <a:t> (from </a:t>
            </a:r>
            <a:r>
              <a:rPr lang="en-US" sz="1600" dirty="0">
                <a:hlinkClick r:id="rId4"/>
              </a:rPr>
              <a:t>https://www.nature.com/articles/s41586-022-05653-6</a:t>
            </a:r>
            <a:r>
              <a:rPr lang="en-US" sz="1600" dirty="0"/>
              <a:t>). </a:t>
            </a:r>
          </a:p>
        </p:txBody>
      </p:sp>
    </p:spTree>
    <p:extLst>
      <p:ext uri="{BB962C8B-B14F-4D97-AF65-F5344CB8AC3E}">
        <p14:creationId xmlns:p14="http://schemas.microsoft.com/office/powerpoint/2010/main" val="382240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AED837-8626-4CDA-0B32-48512C10A5CA}"/>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776722E9-51A2-503C-8E2E-DEE86D8B46F4}"/>
              </a:ext>
            </a:extLst>
          </p:cNvPr>
          <p:cNvSpPr>
            <a:spLocks noGrp="1"/>
          </p:cNvSpPr>
          <p:nvPr>
            <p:ph type="body" sz="quarter" idx="11"/>
          </p:nvPr>
        </p:nvSpPr>
        <p:spPr/>
        <p:txBody>
          <a:bodyPr/>
          <a:lstStyle/>
          <a:p>
            <a:endParaRPr lang="en-US"/>
          </a:p>
        </p:txBody>
      </p:sp>
      <p:pic>
        <p:nvPicPr>
          <p:cNvPr id="3" name="Picture 2">
            <a:extLst>
              <a:ext uri="{FF2B5EF4-FFF2-40B4-BE49-F238E27FC236}">
                <a16:creationId xmlns:a16="http://schemas.microsoft.com/office/drawing/2014/main" id="{41CB4A76-81BB-987E-CE5C-C4771351F6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344" y="1229710"/>
            <a:ext cx="6505638" cy="4766881"/>
          </a:xfrm>
          <a:prstGeom prst="rect">
            <a:avLst/>
          </a:prstGeom>
        </p:spPr>
      </p:pic>
      <p:pic>
        <p:nvPicPr>
          <p:cNvPr id="4" name="Chloris_MWI_example_Delta_ann_AGB.mov">
            <a:hlinkClick r:id="" action="ppaction://media"/>
            <a:extLst>
              <a:ext uri="{FF2B5EF4-FFF2-40B4-BE49-F238E27FC236}">
                <a16:creationId xmlns:a16="http://schemas.microsoft.com/office/drawing/2014/main" id="{6C20B069-5D55-4283-0C30-8099C4DB27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5609" y="0"/>
            <a:ext cx="5053012" cy="6857999"/>
          </a:xfrm>
          <a:prstGeom prst="rect">
            <a:avLst/>
          </a:prstGeom>
        </p:spPr>
      </p:pic>
      <p:cxnSp>
        <p:nvCxnSpPr>
          <p:cNvPr id="9" name="Straight Connector 8">
            <a:extLst>
              <a:ext uri="{FF2B5EF4-FFF2-40B4-BE49-F238E27FC236}">
                <a16:creationId xmlns:a16="http://schemas.microsoft.com/office/drawing/2014/main" id="{A2A5284D-5962-AD01-B405-BF1480ACB37D}"/>
              </a:ext>
            </a:extLst>
          </p:cNvPr>
          <p:cNvCxnSpPr>
            <a:cxnSpLocks/>
          </p:cNvCxnSpPr>
          <p:nvPr/>
        </p:nvCxnSpPr>
        <p:spPr>
          <a:xfrm flipV="1">
            <a:off x="5156392" y="1206501"/>
            <a:ext cx="2971608" cy="2752724"/>
          </a:xfrm>
          <a:prstGeom prst="line">
            <a:avLst/>
          </a:prstGeom>
          <a:ln w="63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060875-D39F-9E2C-94A2-FCCEFCC8C609}"/>
              </a:ext>
            </a:extLst>
          </p:cNvPr>
          <p:cNvCxnSpPr>
            <a:cxnSpLocks/>
          </p:cNvCxnSpPr>
          <p:nvPr/>
        </p:nvCxnSpPr>
        <p:spPr>
          <a:xfrm>
            <a:off x="5156392" y="4235450"/>
            <a:ext cx="3098608" cy="1784350"/>
          </a:xfrm>
          <a:prstGeom prst="line">
            <a:avLst/>
          </a:prstGeom>
          <a:ln w="63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9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44035-589A-483F-14F4-256BC28CBAA3}"/>
              </a:ext>
            </a:extLst>
          </p:cNvPr>
          <p:cNvSpPr>
            <a:spLocks noGrp="1"/>
          </p:cNvSpPr>
          <p:nvPr>
            <p:ph type="title"/>
          </p:nvPr>
        </p:nvSpPr>
        <p:spPr/>
        <p:txBody>
          <a:bodyPr/>
          <a:lstStyle/>
          <a:p>
            <a:r>
              <a:rPr lang="en-US" dirty="0"/>
              <a:t>How much degradation?</a:t>
            </a:r>
          </a:p>
        </p:txBody>
      </p:sp>
      <p:sp>
        <p:nvSpPr>
          <p:cNvPr id="7" name="Content Placeholder 6">
            <a:extLst>
              <a:ext uri="{FF2B5EF4-FFF2-40B4-BE49-F238E27FC236}">
                <a16:creationId xmlns:a16="http://schemas.microsoft.com/office/drawing/2014/main" id="{C9003DF4-CE03-7550-1316-B9026FB08DFF}"/>
              </a:ext>
            </a:extLst>
          </p:cNvPr>
          <p:cNvSpPr>
            <a:spLocks noGrp="1"/>
          </p:cNvSpPr>
          <p:nvPr>
            <p:ph sz="quarter" idx="12"/>
          </p:nvPr>
        </p:nvSpPr>
        <p:spPr>
          <a:xfrm>
            <a:off x="10213390" y="5188848"/>
            <a:ext cx="1833533" cy="359081"/>
          </a:xfrm>
        </p:spPr>
        <p:txBody>
          <a:bodyPr>
            <a:normAutofit/>
          </a:bodyPr>
          <a:lstStyle/>
          <a:p>
            <a:pPr marL="0" indent="0" algn="r">
              <a:buNone/>
            </a:pPr>
            <a:r>
              <a:rPr lang="en-US" sz="1200" dirty="0"/>
              <a:t>From </a:t>
            </a:r>
            <a:r>
              <a:rPr lang="en-US" sz="1200" dirty="0">
                <a:hlinkClick r:id="rId3"/>
              </a:rPr>
              <a:t>Pearson et al.</a:t>
            </a:r>
            <a:r>
              <a:rPr lang="en-US" sz="1200" dirty="0"/>
              <a:t> (2017)</a:t>
            </a:r>
          </a:p>
        </p:txBody>
      </p:sp>
      <p:pic>
        <p:nvPicPr>
          <p:cNvPr id="1028" name="Picture 4" descr="Fig. 5">
            <a:extLst>
              <a:ext uri="{FF2B5EF4-FFF2-40B4-BE49-F238E27FC236}">
                <a16:creationId xmlns:a16="http://schemas.microsoft.com/office/drawing/2014/main" id="{140988B7-ABC8-39EE-9C45-7F9DEF2A58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239" y="1816863"/>
            <a:ext cx="5686449" cy="5041137"/>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CE9E168-1BC7-23B7-15D9-F1AACF979910}"/>
              </a:ext>
            </a:extLst>
          </p:cNvPr>
          <p:cNvSpPr/>
          <p:nvPr/>
        </p:nvSpPr>
        <p:spPr>
          <a:xfrm>
            <a:off x="2737077" y="4739268"/>
            <a:ext cx="2269826" cy="1170460"/>
          </a:xfrm>
          <a:prstGeom prst="ellipse">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8E7F44-D595-0650-4A75-E4A1872A2F58}"/>
              </a:ext>
            </a:extLst>
          </p:cNvPr>
          <p:cNvSpPr txBox="1"/>
          <p:nvPr/>
        </p:nvSpPr>
        <p:spPr>
          <a:xfrm>
            <a:off x="6518023" y="5547853"/>
            <a:ext cx="1864024" cy="1077218"/>
          </a:xfrm>
          <a:prstGeom prst="rect">
            <a:avLst/>
          </a:prstGeom>
          <a:noFill/>
        </p:spPr>
        <p:txBody>
          <a:bodyPr wrap="square" rtlCol="0">
            <a:spAutoFit/>
          </a:bodyPr>
          <a:lstStyle/>
          <a:p>
            <a:r>
              <a:rPr lang="en-US" sz="1600" dirty="0">
                <a:latin typeface="Aptos Narrow" panose="020B0004020202020204" pitchFamily="34" charset="0"/>
              </a:rPr>
              <a:t>Woodfuels are the dominant driver of degradation in E Africa and S Asia</a:t>
            </a:r>
          </a:p>
        </p:txBody>
      </p:sp>
      <p:cxnSp>
        <p:nvCxnSpPr>
          <p:cNvPr id="12" name="Straight Connector 11">
            <a:extLst>
              <a:ext uri="{FF2B5EF4-FFF2-40B4-BE49-F238E27FC236}">
                <a16:creationId xmlns:a16="http://schemas.microsoft.com/office/drawing/2014/main" id="{F8772C0A-A239-07B8-2F5E-13635F4572C7}"/>
              </a:ext>
            </a:extLst>
          </p:cNvPr>
          <p:cNvCxnSpPr>
            <a:cxnSpLocks/>
            <a:stCxn id="8" idx="5"/>
            <a:endCxn id="9" idx="1"/>
          </p:cNvCxnSpPr>
          <p:nvPr/>
        </p:nvCxnSpPr>
        <p:spPr>
          <a:xfrm>
            <a:off x="4674495" y="5738318"/>
            <a:ext cx="1843528" cy="348144"/>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230297-DAE0-1929-3D0C-5FC0E03D3189}"/>
              </a:ext>
            </a:extLst>
          </p:cNvPr>
          <p:cNvSpPr txBox="1"/>
          <p:nvPr/>
        </p:nvSpPr>
        <p:spPr>
          <a:xfrm>
            <a:off x="251855" y="1207626"/>
            <a:ext cx="6266168" cy="646331"/>
          </a:xfrm>
          <a:prstGeom prst="rect">
            <a:avLst/>
          </a:prstGeom>
          <a:noFill/>
        </p:spPr>
        <p:txBody>
          <a:bodyPr wrap="square">
            <a:spAutoFit/>
          </a:bodyPr>
          <a:lstStyle/>
          <a:p>
            <a:pPr marL="0" indent="0" algn="ctr">
              <a:buNone/>
            </a:pPr>
            <a:r>
              <a:rPr lang="en-US" sz="1800" dirty="0"/>
              <a:t>Bubble chart showing degradation emissions by region (the bubble size represents the relative magnitude of emissions)</a:t>
            </a:r>
          </a:p>
        </p:txBody>
      </p:sp>
      <p:pic>
        <p:nvPicPr>
          <p:cNvPr id="14" name="Picture 13">
            <a:extLst>
              <a:ext uri="{FF2B5EF4-FFF2-40B4-BE49-F238E27FC236}">
                <a16:creationId xmlns:a16="http://schemas.microsoft.com/office/drawing/2014/main" id="{5266C2FB-CC03-ECAC-2FEC-FBBA57068F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43717">
            <a:off x="6714254" y="587710"/>
            <a:ext cx="5298177" cy="175512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92EED0B-4206-4C54-D7E3-FC9FCBBCD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4459" y="3102429"/>
            <a:ext cx="5652463" cy="2136364"/>
          </a:xfrm>
          <a:prstGeom prst="rect">
            <a:avLst/>
          </a:prstGeom>
        </p:spPr>
      </p:pic>
      <p:sp>
        <p:nvSpPr>
          <p:cNvPr id="16" name="Oval 15">
            <a:extLst>
              <a:ext uri="{FF2B5EF4-FFF2-40B4-BE49-F238E27FC236}">
                <a16:creationId xmlns:a16="http://schemas.microsoft.com/office/drawing/2014/main" id="{B775C21F-7D3D-17D3-B2F8-73F547FDEA73}"/>
              </a:ext>
            </a:extLst>
          </p:cNvPr>
          <p:cNvSpPr/>
          <p:nvPr/>
        </p:nvSpPr>
        <p:spPr>
          <a:xfrm>
            <a:off x="6394459" y="4147458"/>
            <a:ext cx="2455628" cy="348144"/>
          </a:xfrm>
          <a:prstGeom prst="ellipse">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05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AED837-8626-4CDA-0B32-48512C10A5CA}"/>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776722E9-51A2-503C-8E2E-DEE86D8B46F4}"/>
              </a:ext>
            </a:extLst>
          </p:cNvPr>
          <p:cNvSpPr>
            <a:spLocks noGrp="1"/>
          </p:cNvSpPr>
          <p:nvPr>
            <p:ph type="body" sz="quarter" idx="11"/>
          </p:nvPr>
        </p:nvSpPr>
        <p:spPr/>
        <p:txBody>
          <a:bodyPr/>
          <a:lstStyle/>
          <a:p>
            <a:endParaRPr lang="en-US"/>
          </a:p>
        </p:txBody>
      </p:sp>
      <p:pic>
        <p:nvPicPr>
          <p:cNvPr id="3" name="Picture 2">
            <a:extLst>
              <a:ext uri="{FF2B5EF4-FFF2-40B4-BE49-F238E27FC236}">
                <a16:creationId xmlns:a16="http://schemas.microsoft.com/office/drawing/2014/main" id="{41CB4A76-81BB-987E-CE5C-C4771351F6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344" y="1229710"/>
            <a:ext cx="6505638" cy="4766881"/>
          </a:xfrm>
          <a:prstGeom prst="rect">
            <a:avLst/>
          </a:prstGeom>
        </p:spPr>
      </p:pic>
      <p:pic>
        <p:nvPicPr>
          <p:cNvPr id="5" name="Chloris_MWI_example_Delta_cum_AGB.mov">
            <a:hlinkClick r:id="" action="ppaction://media"/>
            <a:extLst>
              <a:ext uri="{FF2B5EF4-FFF2-40B4-BE49-F238E27FC236}">
                <a16:creationId xmlns:a16="http://schemas.microsoft.com/office/drawing/2014/main" id="{435F3297-B66B-E32C-422B-4BBDD6B085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5609" y="0"/>
            <a:ext cx="5053012" cy="6857999"/>
          </a:xfrm>
          <a:prstGeom prst="rect">
            <a:avLst/>
          </a:prstGeom>
        </p:spPr>
      </p:pic>
      <p:cxnSp>
        <p:nvCxnSpPr>
          <p:cNvPr id="9" name="Straight Connector 8">
            <a:extLst>
              <a:ext uri="{FF2B5EF4-FFF2-40B4-BE49-F238E27FC236}">
                <a16:creationId xmlns:a16="http://schemas.microsoft.com/office/drawing/2014/main" id="{A2A5284D-5962-AD01-B405-BF1480ACB37D}"/>
              </a:ext>
            </a:extLst>
          </p:cNvPr>
          <p:cNvCxnSpPr>
            <a:cxnSpLocks/>
          </p:cNvCxnSpPr>
          <p:nvPr/>
        </p:nvCxnSpPr>
        <p:spPr>
          <a:xfrm flipV="1">
            <a:off x="5156392" y="1206501"/>
            <a:ext cx="2971608" cy="2752724"/>
          </a:xfrm>
          <a:prstGeom prst="line">
            <a:avLst/>
          </a:prstGeom>
          <a:ln w="63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060875-D39F-9E2C-94A2-FCCEFCC8C609}"/>
              </a:ext>
            </a:extLst>
          </p:cNvPr>
          <p:cNvCxnSpPr>
            <a:cxnSpLocks/>
          </p:cNvCxnSpPr>
          <p:nvPr/>
        </p:nvCxnSpPr>
        <p:spPr>
          <a:xfrm>
            <a:off x="5156392" y="4235450"/>
            <a:ext cx="3098608" cy="1784350"/>
          </a:xfrm>
          <a:prstGeom prst="line">
            <a:avLst/>
          </a:prstGeom>
          <a:ln w="63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0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1A40ABE7-F0F5-DE06-8218-4AE244CC694E}"/>
            </a:ext>
          </a:extLst>
        </p:cNvPr>
        <p:cNvGrpSpPr/>
        <p:nvPr/>
      </p:nvGrpSpPr>
      <p:grpSpPr>
        <a:xfrm>
          <a:off x="0" y="0"/>
          <a:ext cx="0" cy="0"/>
          <a:chOff x="0" y="0"/>
          <a:chExt cx="0" cy="0"/>
        </a:xfrm>
      </p:grpSpPr>
      <p:sp>
        <p:nvSpPr>
          <p:cNvPr id="202" name="Google Shape;202;p11">
            <a:extLst>
              <a:ext uri="{FF2B5EF4-FFF2-40B4-BE49-F238E27FC236}">
                <a16:creationId xmlns:a16="http://schemas.microsoft.com/office/drawing/2014/main" id="{B8B908EB-8232-B5DF-B0FD-2A97178617CE}"/>
              </a:ext>
            </a:extLst>
          </p:cNvPr>
          <p:cNvSpPr txBox="1">
            <a:spLocks noGrp="1"/>
          </p:cNvSpPr>
          <p:nvPr>
            <p:ph type="title"/>
          </p:nvPr>
        </p:nvSpPr>
        <p:spPr>
          <a:xfrm>
            <a:off x="1" y="335186"/>
            <a:ext cx="12191999" cy="711200"/>
          </a:xfrm>
          <a:noFill/>
          <a:ln>
            <a:noFill/>
          </a:ln>
        </p:spPr>
        <p:txBody>
          <a:bodyPr spcFirstLastPara="1" wrap="square" lIns="91425" tIns="45700" rIns="91425" bIns="45700" anchor="ctr" anchorCtr="0">
            <a:noAutofit/>
          </a:bodyPr>
          <a:lstStyle/>
          <a:p>
            <a:pPr lvl="0" algn="ctr"/>
            <a:r>
              <a:rPr lang="en-US" sz="3200" dirty="0"/>
              <a:t>MoFuSS: projecting changes in tree cover (2020-2030) *</a:t>
            </a:r>
          </a:p>
        </p:txBody>
      </p:sp>
      <p:pic>
        <p:nvPicPr>
          <p:cNvPr id="3" name="Picture 2">
            <a:extLst>
              <a:ext uri="{FF2B5EF4-FFF2-40B4-BE49-F238E27FC236}">
                <a16:creationId xmlns:a16="http://schemas.microsoft.com/office/drawing/2014/main" id="{20E96256-5A48-EB94-B557-71C9CE253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175" y="958913"/>
            <a:ext cx="10058400" cy="5574787"/>
          </a:xfrm>
          <a:prstGeom prst="rect">
            <a:avLst/>
          </a:prstGeom>
        </p:spPr>
      </p:pic>
      <p:sp>
        <p:nvSpPr>
          <p:cNvPr id="6" name="TextBox 5">
            <a:extLst>
              <a:ext uri="{FF2B5EF4-FFF2-40B4-BE49-F238E27FC236}">
                <a16:creationId xmlns:a16="http://schemas.microsoft.com/office/drawing/2014/main" id="{3CE6EE3F-D547-1D8A-C384-3C45CBD293DF}"/>
              </a:ext>
            </a:extLst>
          </p:cNvPr>
          <p:cNvSpPr txBox="1"/>
          <p:nvPr/>
        </p:nvSpPr>
        <p:spPr>
          <a:xfrm>
            <a:off x="840175" y="6488668"/>
            <a:ext cx="10058400" cy="338554"/>
          </a:xfrm>
          <a:prstGeom prst="rect">
            <a:avLst/>
          </a:prstGeom>
          <a:noFill/>
        </p:spPr>
        <p:txBody>
          <a:bodyPr wrap="square" rtlCol="0">
            <a:spAutoFit/>
          </a:bodyPr>
          <a:lstStyle/>
          <a:p>
            <a:r>
              <a:rPr lang="en-US" sz="1600" dirty="0">
                <a:latin typeface="Aptos Narrow" panose="020B0004020202020204" pitchFamily="34" charset="0"/>
              </a:rPr>
              <a:t>*Modeling Fuelwood Savings Scenarios -- explore and download results at </a:t>
            </a:r>
            <a:r>
              <a:rPr lang="en-US" sz="1600" dirty="0">
                <a:latin typeface="Aptos Narrow" panose="020B0004020202020204" pitchFamily="34" charset="0"/>
                <a:hlinkClick r:id="rId4"/>
              </a:rPr>
              <a:t>https://www.mofuss.unam.mx/mofuss-ds/</a:t>
            </a:r>
            <a:r>
              <a:rPr lang="en-US" sz="1600" dirty="0">
                <a:latin typeface="Aptos Narrow" panose="020B0004020202020204" pitchFamily="34" charset="0"/>
              </a:rPr>
              <a:t> </a:t>
            </a:r>
          </a:p>
        </p:txBody>
      </p:sp>
      <p:sp>
        <p:nvSpPr>
          <p:cNvPr id="2" name="TextBox 1">
            <a:extLst>
              <a:ext uri="{FF2B5EF4-FFF2-40B4-BE49-F238E27FC236}">
                <a16:creationId xmlns:a16="http://schemas.microsoft.com/office/drawing/2014/main" id="{EE283750-F7AD-FBD7-6C5A-A56D40A8CA08}"/>
              </a:ext>
            </a:extLst>
          </p:cNvPr>
          <p:cNvSpPr txBox="1"/>
          <p:nvPr/>
        </p:nvSpPr>
        <p:spPr>
          <a:xfrm>
            <a:off x="3643086" y="5396415"/>
            <a:ext cx="4586515" cy="800219"/>
          </a:xfrm>
          <a:prstGeom prst="rect">
            <a:avLst/>
          </a:prstGeom>
          <a:noFill/>
        </p:spPr>
        <p:txBody>
          <a:bodyPr wrap="square" rtlCol="0">
            <a:spAutoFit/>
          </a:bodyPr>
          <a:lstStyle/>
          <a:p>
            <a:pPr>
              <a:spcAft>
                <a:spcPts val="1200"/>
              </a:spcAft>
            </a:pPr>
            <a:r>
              <a:rPr lang="en-US" dirty="0">
                <a:latin typeface="Aptos Narrow" panose="020B0004020202020204" pitchFamily="34" charset="0"/>
              </a:rPr>
              <a:t>~ 390 ± 11 million tons of wood are lost annually </a:t>
            </a:r>
          </a:p>
          <a:p>
            <a:pPr>
              <a:spcAft>
                <a:spcPts val="1200"/>
              </a:spcAft>
            </a:pPr>
            <a:r>
              <a:rPr lang="en-US" dirty="0">
                <a:latin typeface="Aptos Narrow" panose="020B0004020202020204" pitchFamily="34" charset="0"/>
              </a:rPr>
              <a:t>Resulting in net emissions of ~0.7 Gt CO</a:t>
            </a:r>
            <a:r>
              <a:rPr lang="en-US" baseline="-25000" dirty="0">
                <a:latin typeface="Aptos Narrow" panose="020B0004020202020204" pitchFamily="34" charset="0"/>
              </a:rPr>
              <a:t>2</a:t>
            </a:r>
            <a:r>
              <a:rPr lang="en-US" dirty="0">
                <a:latin typeface="Aptos Narrow" panose="020B0004020202020204" pitchFamily="34" charset="0"/>
              </a:rPr>
              <a:t> / year</a:t>
            </a:r>
          </a:p>
        </p:txBody>
      </p:sp>
    </p:spTree>
    <p:extLst>
      <p:ext uri="{BB962C8B-B14F-4D97-AF65-F5344CB8AC3E}">
        <p14:creationId xmlns:p14="http://schemas.microsoft.com/office/powerpoint/2010/main" val="137167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5F04-DD21-F902-C8F5-4077BFBA051D}"/>
              </a:ext>
            </a:extLst>
          </p:cNvPr>
          <p:cNvSpPr>
            <a:spLocks noGrp="1"/>
          </p:cNvSpPr>
          <p:nvPr>
            <p:ph type="title"/>
          </p:nvPr>
        </p:nvSpPr>
        <p:spPr/>
        <p:txBody>
          <a:bodyPr anchor="ctr">
            <a:normAutofit fontScale="90000"/>
          </a:bodyPr>
          <a:lstStyle/>
          <a:p>
            <a:r>
              <a:rPr lang="en-US" dirty="0"/>
              <a:t>Interventions attempt to reduce woodfuel demand by:</a:t>
            </a:r>
          </a:p>
        </p:txBody>
      </p:sp>
      <p:grpSp>
        <p:nvGrpSpPr>
          <p:cNvPr id="14" name="Group 13">
            <a:extLst>
              <a:ext uri="{FF2B5EF4-FFF2-40B4-BE49-F238E27FC236}">
                <a16:creationId xmlns:a16="http://schemas.microsoft.com/office/drawing/2014/main" id="{8E3E602B-122F-1051-8895-70A835BCC87D}"/>
              </a:ext>
            </a:extLst>
          </p:cNvPr>
          <p:cNvGrpSpPr>
            <a:grpSpLocks noChangeAspect="1"/>
          </p:cNvGrpSpPr>
          <p:nvPr/>
        </p:nvGrpSpPr>
        <p:grpSpPr>
          <a:xfrm>
            <a:off x="5335966" y="2055011"/>
            <a:ext cx="2743200" cy="2190345"/>
            <a:chOff x="6733101" y="2066621"/>
            <a:chExt cx="5215467" cy="4164359"/>
          </a:xfrm>
        </p:grpSpPr>
        <p:pic>
          <p:nvPicPr>
            <p:cNvPr id="10" name="Picture 8" descr="Emerging Cooking Solutions - EEP Africa">
              <a:extLst>
                <a:ext uri="{FF2B5EF4-FFF2-40B4-BE49-F238E27FC236}">
                  <a16:creationId xmlns:a16="http://schemas.microsoft.com/office/drawing/2014/main" id="{8D237291-C923-D344-5F12-236B97B26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25" r="17926" b="-1"/>
            <a:stretch/>
          </p:blipFill>
          <p:spPr bwMode="auto">
            <a:xfrm>
              <a:off x="6733101" y="2066621"/>
              <a:ext cx="5215467" cy="4164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4" descr="Supamoto Pellets and Mimi Moto Stove - Clean Cooking in Zambia - YouTube">
              <a:extLst>
                <a:ext uri="{FF2B5EF4-FFF2-40B4-BE49-F238E27FC236}">
                  <a16:creationId xmlns:a16="http://schemas.microsoft.com/office/drawing/2014/main" id="{CE670912-576C-DACE-235E-60E10CB62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3721" y="2235199"/>
              <a:ext cx="2122313" cy="119380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a:extLst>
              <a:ext uri="{FF2B5EF4-FFF2-40B4-BE49-F238E27FC236}">
                <a16:creationId xmlns:a16="http://schemas.microsoft.com/office/drawing/2014/main" id="{4DC36A2E-7D9E-E651-21B0-CB76D65FB1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0" r="2454" b="-3"/>
          <a:stretch/>
        </p:blipFill>
        <p:spPr bwMode="auto">
          <a:xfrm>
            <a:off x="462356" y="2682675"/>
            <a:ext cx="3914219" cy="3125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BB1E34D-1A65-C4F5-2C8D-45FD558C1034}"/>
              </a:ext>
            </a:extLst>
          </p:cNvPr>
          <p:cNvSpPr txBox="1"/>
          <p:nvPr/>
        </p:nvSpPr>
        <p:spPr>
          <a:xfrm>
            <a:off x="575736" y="1864707"/>
            <a:ext cx="3914219" cy="830997"/>
          </a:xfrm>
          <a:prstGeom prst="rect">
            <a:avLst/>
          </a:prstGeom>
          <a:noFill/>
        </p:spPr>
        <p:txBody>
          <a:bodyPr wrap="square">
            <a:spAutoFit/>
          </a:bodyPr>
          <a:lstStyle/>
          <a:p>
            <a:pPr algn="ctr"/>
            <a:r>
              <a:rPr lang="en-US" sz="2400" dirty="0"/>
              <a:t>…introducing efficient wood and charcoal stoves</a:t>
            </a:r>
          </a:p>
        </p:txBody>
      </p:sp>
      <p:sp>
        <p:nvSpPr>
          <p:cNvPr id="21" name="TextBox 20">
            <a:extLst>
              <a:ext uri="{FF2B5EF4-FFF2-40B4-BE49-F238E27FC236}">
                <a16:creationId xmlns:a16="http://schemas.microsoft.com/office/drawing/2014/main" id="{2881A3A4-A751-4FF3-30C5-09F1AE12FA31}"/>
              </a:ext>
            </a:extLst>
          </p:cNvPr>
          <p:cNvSpPr txBox="1"/>
          <p:nvPr/>
        </p:nvSpPr>
        <p:spPr>
          <a:xfrm>
            <a:off x="5335966" y="1731845"/>
            <a:ext cx="2743200" cy="369332"/>
          </a:xfrm>
          <a:prstGeom prst="rect">
            <a:avLst/>
          </a:prstGeom>
          <a:noFill/>
        </p:spPr>
        <p:txBody>
          <a:bodyPr wrap="square">
            <a:spAutoFit/>
          </a:bodyPr>
          <a:lstStyle/>
          <a:p>
            <a:r>
              <a:rPr lang="en-US" dirty="0"/>
              <a:t>Engineered solid fuels</a:t>
            </a:r>
          </a:p>
        </p:txBody>
      </p:sp>
      <p:pic>
        <p:nvPicPr>
          <p:cNvPr id="22" name="Picture 2" descr="A person cooking in a kitchen&#10;&#10;Description automatically generated with low confidence">
            <a:extLst>
              <a:ext uri="{FF2B5EF4-FFF2-40B4-BE49-F238E27FC236}">
                <a16:creationId xmlns:a16="http://schemas.microsoft.com/office/drawing/2014/main" id="{13B598FB-E460-C96E-59AB-C6B9C8D58A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66" r="1" b="1"/>
          <a:stretch/>
        </p:blipFill>
        <p:spPr bwMode="auto">
          <a:xfrm>
            <a:off x="8707275" y="2009645"/>
            <a:ext cx="2743200" cy="2190345"/>
          </a:xfrm>
          <a:prstGeom prst="rect">
            <a:avLst/>
          </a:prstGeom>
          <a:solidFill>
            <a:srgbClr val="FFFFFF"/>
          </a:solidFill>
        </p:spPr>
      </p:pic>
      <p:pic>
        <p:nvPicPr>
          <p:cNvPr id="23" name="Picture 4" descr="Exploiting the E-cooking Opportunities in Kenya is good for Populace  Health. - African Centre for Technology Studies (ACTS)">
            <a:extLst>
              <a:ext uri="{FF2B5EF4-FFF2-40B4-BE49-F238E27FC236}">
                <a16:creationId xmlns:a16="http://schemas.microsoft.com/office/drawing/2014/main" id="{349B506C-B870-EF16-C919-B46A921258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595" r="-2" b="12867"/>
          <a:stretch/>
        </p:blipFill>
        <p:spPr bwMode="auto">
          <a:xfrm>
            <a:off x="5227703" y="4609242"/>
            <a:ext cx="2743200" cy="2023285"/>
          </a:xfrm>
          <a:prstGeom prst="rect">
            <a:avLst/>
          </a:prstGeom>
          <a:solidFill>
            <a:srgbClr val="FFFFFF"/>
          </a:solidFill>
        </p:spPr>
      </p:pic>
      <p:pic>
        <p:nvPicPr>
          <p:cNvPr id="24" name="Picture 8" descr="KOKO Networks (@KOKO_Networks) / Twitter">
            <a:extLst>
              <a:ext uri="{FF2B5EF4-FFF2-40B4-BE49-F238E27FC236}">
                <a16:creationId xmlns:a16="http://schemas.microsoft.com/office/drawing/2014/main" id="{D903B3C5-C718-A841-745B-DC2B15D23A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215" r="10521"/>
          <a:stretch/>
        </p:blipFill>
        <p:spPr bwMode="auto">
          <a:xfrm>
            <a:off x="8621860" y="4715189"/>
            <a:ext cx="2743200" cy="20232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0C1C7E2-F8D1-A2E2-19B9-1CA4251E35AF}"/>
              </a:ext>
            </a:extLst>
          </p:cNvPr>
          <p:cNvSpPr txBox="1"/>
          <p:nvPr/>
        </p:nvSpPr>
        <p:spPr>
          <a:xfrm>
            <a:off x="8639946" y="1721402"/>
            <a:ext cx="3300845" cy="369332"/>
          </a:xfrm>
          <a:prstGeom prst="rect">
            <a:avLst/>
          </a:prstGeom>
          <a:noFill/>
        </p:spPr>
        <p:txBody>
          <a:bodyPr wrap="square">
            <a:spAutoFit/>
          </a:bodyPr>
          <a:lstStyle/>
          <a:p>
            <a:r>
              <a:rPr lang="en-US" dirty="0"/>
              <a:t>LPG</a:t>
            </a:r>
          </a:p>
        </p:txBody>
      </p:sp>
      <p:sp>
        <p:nvSpPr>
          <p:cNvPr id="26" name="TextBox 25">
            <a:extLst>
              <a:ext uri="{FF2B5EF4-FFF2-40B4-BE49-F238E27FC236}">
                <a16:creationId xmlns:a16="http://schemas.microsoft.com/office/drawing/2014/main" id="{9B4359C2-1250-EF48-9BA2-F4ECF2BC3F1F}"/>
              </a:ext>
            </a:extLst>
          </p:cNvPr>
          <p:cNvSpPr txBox="1"/>
          <p:nvPr/>
        </p:nvSpPr>
        <p:spPr>
          <a:xfrm>
            <a:off x="5184305" y="4311908"/>
            <a:ext cx="2743200" cy="369332"/>
          </a:xfrm>
          <a:prstGeom prst="rect">
            <a:avLst/>
          </a:prstGeom>
          <a:noFill/>
        </p:spPr>
        <p:txBody>
          <a:bodyPr wrap="square">
            <a:spAutoFit/>
          </a:bodyPr>
          <a:lstStyle/>
          <a:p>
            <a:r>
              <a:rPr lang="en-US" dirty="0"/>
              <a:t>E-cooking</a:t>
            </a:r>
          </a:p>
        </p:txBody>
      </p:sp>
      <p:sp>
        <p:nvSpPr>
          <p:cNvPr id="27" name="TextBox 26">
            <a:extLst>
              <a:ext uri="{FF2B5EF4-FFF2-40B4-BE49-F238E27FC236}">
                <a16:creationId xmlns:a16="http://schemas.microsoft.com/office/drawing/2014/main" id="{E10D18ED-6965-E5A6-284F-C0E20EEE565C}"/>
              </a:ext>
            </a:extLst>
          </p:cNvPr>
          <p:cNvSpPr txBox="1"/>
          <p:nvPr/>
        </p:nvSpPr>
        <p:spPr>
          <a:xfrm>
            <a:off x="8578462" y="4425107"/>
            <a:ext cx="2743200" cy="369332"/>
          </a:xfrm>
          <a:prstGeom prst="rect">
            <a:avLst/>
          </a:prstGeom>
          <a:noFill/>
        </p:spPr>
        <p:txBody>
          <a:bodyPr wrap="square">
            <a:spAutoFit/>
          </a:bodyPr>
          <a:lstStyle/>
          <a:p>
            <a:r>
              <a:rPr lang="en-US" dirty="0"/>
              <a:t>Ethanol</a:t>
            </a:r>
          </a:p>
        </p:txBody>
      </p:sp>
      <p:sp>
        <p:nvSpPr>
          <p:cNvPr id="7" name="TextBox 6">
            <a:extLst>
              <a:ext uri="{FF2B5EF4-FFF2-40B4-BE49-F238E27FC236}">
                <a16:creationId xmlns:a16="http://schemas.microsoft.com/office/drawing/2014/main" id="{F503CA77-9CCF-DDA1-5CE9-6E02C44F0241}"/>
              </a:ext>
            </a:extLst>
          </p:cNvPr>
          <p:cNvSpPr txBox="1"/>
          <p:nvPr/>
        </p:nvSpPr>
        <p:spPr>
          <a:xfrm>
            <a:off x="5901465" y="1290380"/>
            <a:ext cx="4614731" cy="461665"/>
          </a:xfrm>
          <a:prstGeom prst="rect">
            <a:avLst/>
          </a:prstGeom>
          <a:noFill/>
        </p:spPr>
        <p:txBody>
          <a:bodyPr wrap="square">
            <a:spAutoFit/>
          </a:bodyPr>
          <a:lstStyle/>
          <a:p>
            <a:pPr algn="ctr"/>
            <a:r>
              <a:rPr lang="en-US" sz="2400" dirty="0"/>
              <a:t>…promoting alternative fuels</a:t>
            </a:r>
          </a:p>
        </p:txBody>
      </p:sp>
    </p:spTree>
    <p:extLst>
      <p:ext uri="{BB962C8B-B14F-4D97-AF65-F5344CB8AC3E}">
        <p14:creationId xmlns:p14="http://schemas.microsoft.com/office/powerpoint/2010/main" val="161931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D773-B18D-D74B-B91E-00982BA219DE}"/>
              </a:ext>
            </a:extLst>
          </p:cNvPr>
          <p:cNvSpPr>
            <a:spLocks noGrp="1"/>
          </p:cNvSpPr>
          <p:nvPr>
            <p:ph type="title"/>
          </p:nvPr>
        </p:nvSpPr>
        <p:spPr/>
        <p:txBody>
          <a:bodyPr>
            <a:noAutofit/>
          </a:bodyPr>
          <a:lstStyle/>
          <a:p>
            <a:r>
              <a:rPr lang="en-US" sz="4800" b="0" dirty="0"/>
              <a:t>Carbon flows in the woodfuel life-cycle</a:t>
            </a:r>
          </a:p>
        </p:txBody>
      </p:sp>
      <p:pic>
        <p:nvPicPr>
          <p:cNvPr id="64" name="Picture 63" descr="A picture containing ground, outdoor, tree, dirt&#10;&#10;Description automatically generated">
            <a:extLst>
              <a:ext uri="{FF2B5EF4-FFF2-40B4-BE49-F238E27FC236}">
                <a16:creationId xmlns:a16="http://schemas.microsoft.com/office/drawing/2014/main" id="{0F6F5BEF-77DB-4038-A6BE-2DC191EE6026}"/>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129900" y="4236545"/>
            <a:ext cx="1950720" cy="1950720"/>
          </a:xfrm>
          <a:prstGeom prst="ellipse">
            <a:avLst/>
          </a:prstGeom>
        </p:spPr>
      </p:pic>
      <p:pic>
        <p:nvPicPr>
          <p:cNvPr id="66" name="Picture 65">
            <a:extLst>
              <a:ext uri="{FF2B5EF4-FFF2-40B4-BE49-F238E27FC236}">
                <a16:creationId xmlns:a16="http://schemas.microsoft.com/office/drawing/2014/main" id="{F087D8C6-A814-47B0-968E-6793FF2D4D2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124817" y="1429577"/>
            <a:ext cx="1955803" cy="1955803"/>
          </a:xfrm>
          <a:prstGeom prst="ellipse">
            <a:avLst/>
          </a:prstGeom>
        </p:spPr>
      </p:pic>
      <p:cxnSp>
        <p:nvCxnSpPr>
          <p:cNvPr id="72" name="Straight Arrow Connector 71">
            <a:extLst>
              <a:ext uri="{FF2B5EF4-FFF2-40B4-BE49-F238E27FC236}">
                <a16:creationId xmlns:a16="http://schemas.microsoft.com/office/drawing/2014/main" id="{E3EAC0FD-4EC0-4EB7-A444-7151DBDAE8E7}"/>
              </a:ext>
            </a:extLst>
          </p:cNvPr>
          <p:cNvCxnSpPr>
            <a:cxnSpLocks/>
            <a:stCxn id="66" idx="4"/>
            <a:endCxn id="64" idx="0"/>
          </p:cNvCxnSpPr>
          <p:nvPr/>
        </p:nvCxnSpPr>
        <p:spPr>
          <a:xfrm>
            <a:off x="3102719" y="3385380"/>
            <a:ext cx="2541" cy="85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A5078A7-28EB-441F-9EFA-589DCB665CBD}"/>
              </a:ext>
            </a:extLst>
          </p:cNvPr>
          <p:cNvSpPr txBox="1"/>
          <p:nvPr/>
        </p:nvSpPr>
        <p:spPr>
          <a:xfrm>
            <a:off x="1381657" y="1460798"/>
            <a:ext cx="1011588"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Biomass growth</a:t>
            </a:r>
          </a:p>
        </p:txBody>
      </p:sp>
      <p:pic>
        <p:nvPicPr>
          <p:cNvPr id="100" name="Graphic 99" descr="Sun">
            <a:extLst>
              <a:ext uri="{FF2B5EF4-FFF2-40B4-BE49-F238E27FC236}">
                <a16:creationId xmlns:a16="http://schemas.microsoft.com/office/drawing/2014/main" id="{E982E459-72C0-4EE5-9364-E95B01B071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677" y="2134332"/>
            <a:ext cx="914400" cy="914400"/>
          </a:xfrm>
          <a:prstGeom prst="rect">
            <a:avLst/>
          </a:prstGeom>
        </p:spPr>
      </p:pic>
      <p:pic>
        <p:nvPicPr>
          <p:cNvPr id="102" name="Graphic 101" descr="Water">
            <a:extLst>
              <a:ext uri="{FF2B5EF4-FFF2-40B4-BE49-F238E27FC236}">
                <a16:creationId xmlns:a16="http://schemas.microsoft.com/office/drawing/2014/main" id="{9E9B7CD4-FA01-4476-B305-78A7BD55F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206" y="1429578"/>
            <a:ext cx="579655" cy="579655"/>
          </a:xfrm>
          <a:prstGeom prst="rect">
            <a:avLst/>
          </a:prstGeom>
        </p:spPr>
      </p:pic>
      <p:grpSp>
        <p:nvGrpSpPr>
          <p:cNvPr id="105" name="Group 104">
            <a:extLst>
              <a:ext uri="{FF2B5EF4-FFF2-40B4-BE49-F238E27FC236}">
                <a16:creationId xmlns:a16="http://schemas.microsoft.com/office/drawing/2014/main" id="{F25EA5DE-00F2-422D-9275-C15A18F0C3A9}"/>
              </a:ext>
            </a:extLst>
          </p:cNvPr>
          <p:cNvGrpSpPr/>
          <p:nvPr/>
        </p:nvGrpSpPr>
        <p:grpSpPr>
          <a:xfrm>
            <a:off x="234446" y="1608714"/>
            <a:ext cx="770503" cy="770503"/>
            <a:chOff x="4572000" y="1898374"/>
            <a:chExt cx="685800" cy="685800"/>
          </a:xfrm>
          <a:solidFill>
            <a:schemeClr val="accent1">
              <a:alpha val="43000"/>
            </a:schemeClr>
          </a:solidFill>
        </p:grpSpPr>
        <p:sp>
          <p:nvSpPr>
            <p:cNvPr id="103" name="Oval 102">
              <a:extLst>
                <a:ext uri="{FF2B5EF4-FFF2-40B4-BE49-F238E27FC236}">
                  <a16:creationId xmlns:a16="http://schemas.microsoft.com/office/drawing/2014/main" id="{57828AE4-8204-4BFA-8E8B-E819E70A8B2A}"/>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04" name="TextBox 103">
              <a:extLst>
                <a:ext uri="{FF2B5EF4-FFF2-40B4-BE49-F238E27FC236}">
                  <a16:creationId xmlns:a16="http://schemas.microsoft.com/office/drawing/2014/main" id="{753F3F5D-40B7-4575-A50E-6CEB91D5B85C}"/>
                </a:ext>
              </a:extLst>
            </p:cNvPr>
            <p:cNvSpPr txBox="1"/>
            <p:nvPr/>
          </p:nvSpPr>
          <p:spPr>
            <a:xfrm>
              <a:off x="4636604" y="2060715"/>
              <a:ext cx="556591" cy="328731"/>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cxnSp>
        <p:nvCxnSpPr>
          <p:cNvPr id="111" name="Straight Arrow Connector 110">
            <a:extLst>
              <a:ext uri="{FF2B5EF4-FFF2-40B4-BE49-F238E27FC236}">
                <a16:creationId xmlns:a16="http://schemas.microsoft.com/office/drawing/2014/main" id="{3EBA5B14-D849-4033-8EDA-C502B4C6AEBD}"/>
              </a:ext>
            </a:extLst>
          </p:cNvPr>
          <p:cNvCxnSpPr>
            <a:cxnSpLocks/>
          </p:cNvCxnSpPr>
          <p:nvPr/>
        </p:nvCxnSpPr>
        <p:spPr>
          <a:xfrm>
            <a:off x="1455093" y="2091929"/>
            <a:ext cx="66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D91D0A9-0293-4D98-8528-65EE2FF3B16C}"/>
              </a:ext>
            </a:extLst>
          </p:cNvPr>
          <p:cNvSpPr txBox="1"/>
          <p:nvPr/>
        </p:nvSpPr>
        <p:spPr>
          <a:xfrm>
            <a:off x="3072389" y="3501915"/>
            <a:ext cx="1649697" cy="369332"/>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Harvesting</a:t>
            </a:r>
          </a:p>
        </p:txBody>
      </p:sp>
      <p:sp>
        <p:nvSpPr>
          <p:cNvPr id="55" name="TextBox 54">
            <a:extLst>
              <a:ext uri="{FF2B5EF4-FFF2-40B4-BE49-F238E27FC236}">
                <a16:creationId xmlns:a16="http://schemas.microsoft.com/office/drawing/2014/main" id="{7C2DFE6E-93AC-D049-B7F2-8DDA566EF8EC}"/>
              </a:ext>
            </a:extLst>
          </p:cNvPr>
          <p:cNvSpPr txBox="1"/>
          <p:nvPr/>
        </p:nvSpPr>
        <p:spPr>
          <a:xfrm>
            <a:off x="78265" y="6298188"/>
            <a:ext cx="294785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Adapted from Forrest Robinette - CCA</a:t>
            </a:r>
          </a:p>
        </p:txBody>
      </p:sp>
    </p:spTree>
    <p:extLst>
      <p:ext uri="{BB962C8B-B14F-4D97-AF65-F5344CB8AC3E}">
        <p14:creationId xmlns:p14="http://schemas.microsoft.com/office/powerpoint/2010/main" val="187323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D773-B18D-D74B-B91E-00982BA219DE}"/>
              </a:ext>
            </a:extLst>
          </p:cNvPr>
          <p:cNvSpPr>
            <a:spLocks noGrp="1"/>
          </p:cNvSpPr>
          <p:nvPr>
            <p:ph type="title"/>
          </p:nvPr>
        </p:nvSpPr>
        <p:spPr/>
        <p:txBody>
          <a:bodyPr>
            <a:noAutofit/>
          </a:bodyPr>
          <a:lstStyle/>
          <a:p>
            <a:r>
              <a:rPr lang="en-US" sz="4800" b="0" dirty="0"/>
              <a:t>Carbon flows in the woodfuel life-cycle</a:t>
            </a:r>
          </a:p>
        </p:txBody>
      </p:sp>
      <p:pic>
        <p:nvPicPr>
          <p:cNvPr id="64" name="Picture 63" descr="A picture containing ground, outdoor, tree, dirt&#10;&#10;Description automatically generated">
            <a:extLst>
              <a:ext uri="{FF2B5EF4-FFF2-40B4-BE49-F238E27FC236}">
                <a16:creationId xmlns:a16="http://schemas.microsoft.com/office/drawing/2014/main" id="{0F6F5BEF-77DB-4038-A6BE-2DC191EE6026}"/>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129900" y="4236545"/>
            <a:ext cx="1950720" cy="1950720"/>
          </a:xfrm>
          <a:prstGeom prst="ellipse">
            <a:avLst/>
          </a:prstGeom>
        </p:spPr>
      </p:pic>
      <p:pic>
        <p:nvPicPr>
          <p:cNvPr id="66" name="Picture 65">
            <a:extLst>
              <a:ext uri="{FF2B5EF4-FFF2-40B4-BE49-F238E27FC236}">
                <a16:creationId xmlns:a16="http://schemas.microsoft.com/office/drawing/2014/main" id="{F087D8C6-A814-47B0-968E-6793FF2D4D2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124817" y="1429577"/>
            <a:ext cx="1955803" cy="1955803"/>
          </a:xfrm>
          <a:prstGeom prst="ellipse">
            <a:avLst/>
          </a:prstGeom>
        </p:spPr>
      </p:pic>
      <p:cxnSp>
        <p:nvCxnSpPr>
          <p:cNvPr id="72" name="Straight Arrow Connector 71">
            <a:extLst>
              <a:ext uri="{FF2B5EF4-FFF2-40B4-BE49-F238E27FC236}">
                <a16:creationId xmlns:a16="http://schemas.microsoft.com/office/drawing/2014/main" id="{E3EAC0FD-4EC0-4EB7-A444-7151DBDAE8E7}"/>
              </a:ext>
            </a:extLst>
          </p:cNvPr>
          <p:cNvCxnSpPr>
            <a:cxnSpLocks/>
            <a:stCxn id="66" idx="4"/>
            <a:endCxn id="64" idx="0"/>
          </p:cNvCxnSpPr>
          <p:nvPr/>
        </p:nvCxnSpPr>
        <p:spPr>
          <a:xfrm>
            <a:off x="3102719" y="3385380"/>
            <a:ext cx="2541" cy="85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A5078A7-28EB-441F-9EFA-589DCB665CBD}"/>
              </a:ext>
            </a:extLst>
          </p:cNvPr>
          <p:cNvSpPr txBox="1"/>
          <p:nvPr/>
        </p:nvSpPr>
        <p:spPr>
          <a:xfrm>
            <a:off x="1381657" y="1460798"/>
            <a:ext cx="1011588"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Biomass growth</a:t>
            </a:r>
          </a:p>
        </p:txBody>
      </p:sp>
      <p:pic>
        <p:nvPicPr>
          <p:cNvPr id="100" name="Graphic 99" descr="Sun">
            <a:extLst>
              <a:ext uri="{FF2B5EF4-FFF2-40B4-BE49-F238E27FC236}">
                <a16:creationId xmlns:a16="http://schemas.microsoft.com/office/drawing/2014/main" id="{E982E459-72C0-4EE5-9364-E95B01B071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677" y="2134332"/>
            <a:ext cx="914400" cy="914400"/>
          </a:xfrm>
          <a:prstGeom prst="rect">
            <a:avLst/>
          </a:prstGeom>
        </p:spPr>
      </p:pic>
      <p:pic>
        <p:nvPicPr>
          <p:cNvPr id="102" name="Graphic 101" descr="Water">
            <a:extLst>
              <a:ext uri="{FF2B5EF4-FFF2-40B4-BE49-F238E27FC236}">
                <a16:creationId xmlns:a16="http://schemas.microsoft.com/office/drawing/2014/main" id="{9E9B7CD4-FA01-4476-B305-78A7BD55F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206" y="1429578"/>
            <a:ext cx="579655" cy="579655"/>
          </a:xfrm>
          <a:prstGeom prst="rect">
            <a:avLst/>
          </a:prstGeom>
        </p:spPr>
      </p:pic>
      <p:grpSp>
        <p:nvGrpSpPr>
          <p:cNvPr id="105" name="Group 104">
            <a:extLst>
              <a:ext uri="{FF2B5EF4-FFF2-40B4-BE49-F238E27FC236}">
                <a16:creationId xmlns:a16="http://schemas.microsoft.com/office/drawing/2014/main" id="{F25EA5DE-00F2-422D-9275-C15A18F0C3A9}"/>
              </a:ext>
            </a:extLst>
          </p:cNvPr>
          <p:cNvGrpSpPr/>
          <p:nvPr/>
        </p:nvGrpSpPr>
        <p:grpSpPr>
          <a:xfrm>
            <a:off x="234446" y="1608714"/>
            <a:ext cx="770503" cy="770503"/>
            <a:chOff x="4572000" y="1898374"/>
            <a:chExt cx="685800" cy="685800"/>
          </a:xfrm>
          <a:solidFill>
            <a:schemeClr val="accent1">
              <a:alpha val="43000"/>
            </a:schemeClr>
          </a:solidFill>
        </p:grpSpPr>
        <p:sp>
          <p:nvSpPr>
            <p:cNvPr id="103" name="Oval 102">
              <a:extLst>
                <a:ext uri="{FF2B5EF4-FFF2-40B4-BE49-F238E27FC236}">
                  <a16:creationId xmlns:a16="http://schemas.microsoft.com/office/drawing/2014/main" id="{57828AE4-8204-4BFA-8E8B-E819E70A8B2A}"/>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04" name="TextBox 103">
              <a:extLst>
                <a:ext uri="{FF2B5EF4-FFF2-40B4-BE49-F238E27FC236}">
                  <a16:creationId xmlns:a16="http://schemas.microsoft.com/office/drawing/2014/main" id="{753F3F5D-40B7-4575-A50E-6CEB91D5B85C}"/>
                </a:ext>
              </a:extLst>
            </p:cNvPr>
            <p:cNvSpPr txBox="1"/>
            <p:nvPr/>
          </p:nvSpPr>
          <p:spPr>
            <a:xfrm>
              <a:off x="4636604" y="2060715"/>
              <a:ext cx="556591" cy="328731"/>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cxnSp>
        <p:nvCxnSpPr>
          <p:cNvPr id="111" name="Straight Arrow Connector 110">
            <a:extLst>
              <a:ext uri="{FF2B5EF4-FFF2-40B4-BE49-F238E27FC236}">
                <a16:creationId xmlns:a16="http://schemas.microsoft.com/office/drawing/2014/main" id="{3EBA5B14-D849-4033-8EDA-C502B4C6AEBD}"/>
              </a:ext>
            </a:extLst>
          </p:cNvPr>
          <p:cNvCxnSpPr>
            <a:cxnSpLocks/>
          </p:cNvCxnSpPr>
          <p:nvPr/>
        </p:nvCxnSpPr>
        <p:spPr>
          <a:xfrm>
            <a:off x="1455093" y="2091929"/>
            <a:ext cx="66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D91D0A9-0293-4D98-8528-65EE2FF3B16C}"/>
              </a:ext>
            </a:extLst>
          </p:cNvPr>
          <p:cNvSpPr txBox="1"/>
          <p:nvPr/>
        </p:nvSpPr>
        <p:spPr>
          <a:xfrm>
            <a:off x="3072389" y="3501915"/>
            <a:ext cx="1649697" cy="369332"/>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Harvesting</a:t>
            </a:r>
          </a:p>
        </p:txBody>
      </p:sp>
      <p:grpSp>
        <p:nvGrpSpPr>
          <p:cNvPr id="52" name="Group 51">
            <a:extLst>
              <a:ext uri="{FF2B5EF4-FFF2-40B4-BE49-F238E27FC236}">
                <a16:creationId xmlns:a16="http://schemas.microsoft.com/office/drawing/2014/main" id="{845CA962-452C-5E4E-AD5B-1E65CC1F2EAB}"/>
              </a:ext>
            </a:extLst>
          </p:cNvPr>
          <p:cNvGrpSpPr/>
          <p:nvPr/>
        </p:nvGrpSpPr>
        <p:grpSpPr>
          <a:xfrm>
            <a:off x="-15898" y="4161047"/>
            <a:ext cx="2293066" cy="1800493"/>
            <a:chOff x="8406922" y="2583413"/>
            <a:chExt cx="2293066" cy="1984632"/>
          </a:xfrm>
        </p:grpSpPr>
        <p:sp>
          <p:nvSpPr>
            <p:cNvPr id="53" name="TextBox 52">
              <a:extLst>
                <a:ext uri="{FF2B5EF4-FFF2-40B4-BE49-F238E27FC236}">
                  <a16:creationId xmlns:a16="http://schemas.microsoft.com/office/drawing/2014/main" id="{F5E50C51-F19E-FE47-AE8C-92CF14140F5F}"/>
                </a:ext>
              </a:extLst>
            </p:cNvPr>
            <p:cNvSpPr txBox="1"/>
            <p:nvPr/>
          </p:nvSpPr>
          <p:spPr>
            <a:xfrm>
              <a:off x="8406922" y="2583413"/>
              <a:ext cx="2293066" cy="1984632"/>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Physical </a:t>
              </a:r>
              <a:r>
                <a:rPr lang="en-US" sz="2000" b="1" dirty="0" err="1">
                  <a:solidFill>
                    <a:srgbClr val="C00000"/>
                  </a:solidFill>
                  <a:latin typeface="Calibri Light" panose="020F0302020204030204" pitchFamily="34" charset="0"/>
                  <a:ea typeface="Roboto" panose="020B0604020202020204" charset="0"/>
                  <a:cs typeface="Calibri Light" panose="020F0302020204030204" pitchFamily="34" charset="0"/>
                </a:rPr>
                <a:t>labour</a:t>
              </a: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 drudgery,</a:t>
              </a:r>
            </a:p>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land cover change(?)</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Livelihoods, Income</a:t>
              </a:r>
            </a:p>
          </p:txBody>
        </p:sp>
        <p:sp>
          <p:nvSpPr>
            <p:cNvPr id="54" name="Up Arrow 53">
              <a:extLst>
                <a:ext uri="{FF2B5EF4-FFF2-40B4-BE49-F238E27FC236}">
                  <a16:creationId xmlns:a16="http://schemas.microsoft.com/office/drawing/2014/main" id="{B248178E-EB2C-E243-AD72-BE9E21D06138}"/>
                </a:ext>
              </a:extLst>
            </p:cNvPr>
            <p:cNvSpPr/>
            <p:nvPr/>
          </p:nvSpPr>
          <p:spPr>
            <a:xfrm rot="16662299">
              <a:off x="10284525" y="3434560"/>
              <a:ext cx="333826" cy="28233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586003A-F398-7943-BAA8-D0278424B172}"/>
              </a:ext>
            </a:extLst>
          </p:cNvPr>
          <p:cNvSpPr txBox="1"/>
          <p:nvPr/>
        </p:nvSpPr>
        <p:spPr>
          <a:xfrm>
            <a:off x="78265" y="6298188"/>
            <a:ext cx="294785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Adapted from Forrest Robinette - CCA</a:t>
            </a:r>
          </a:p>
        </p:txBody>
      </p:sp>
    </p:spTree>
    <p:extLst>
      <p:ext uri="{BB962C8B-B14F-4D97-AF65-F5344CB8AC3E}">
        <p14:creationId xmlns:p14="http://schemas.microsoft.com/office/powerpoint/2010/main" val="424774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D773-B18D-D74B-B91E-00982BA219DE}"/>
              </a:ext>
            </a:extLst>
          </p:cNvPr>
          <p:cNvSpPr>
            <a:spLocks noGrp="1"/>
          </p:cNvSpPr>
          <p:nvPr>
            <p:ph type="title"/>
          </p:nvPr>
        </p:nvSpPr>
        <p:spPr/>
        <p:txBody>
          <a:bodyPr>
            <a:noAutofit/>
          </a:bodyPr>
          <a:lstStyle/>
          <a:p>
            <a:r>
              <a:rPr lang="en-US" sz="4800" b="0" dirty="0"/>
              <a:t>Carbon flows in the woodfuel life-cycle</a:t>
            </a:r>
          </a:p>
        </p:txBody>
      </p:sp>
      <p:pic>
        <p:nvPicPr>
          <p:cNvPr id="56" name="Picture 55" descr="A picture containing ground&#10;&#10;Description automatically generated">
            <a:extLst>
              <a:ext uri="{FF2B5EF4-FFF2-40B4-BE49-F238E27FC236}">
                <a16:creationId xmlns:a16="http://schemas.microsoft.com/office/drawing/2014/main" id="{E65BD8F3-D98D-4E78-9E86-E0D3AC8A66B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947576" y="4236545"/>
            <a:ext cx="1950720" cy="1950720"/>
          </a:xfrm>
          <a:prstGeom prst="ellipse">
            <a:avLst/>
          </a:prstGeom>
        </p:spPr>
      </p:pic>
      <p:pic>
        <p:nvPicPr>
          <p:cNvPr id="64" name="Picture 63" descr="A picture containing ground, outdoor, tree, dirt&#10;&#10;Description automatically generated">
            <a:extLst>
              <a:ext uri="{FF2B5EF4-FFF2-40B4-BE49-F238E27FC236}">
                <a16:creationId xmlns:a16="http://schemas.microsoft.com/office/drawing/2014/main" id="{0F6F5BEF-77DB-4038-A6BE-2DC191EE6026}"/>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129900" y="4236545"/>
            <a:ext cx="1950720" cy="1950720"/>
          </a:xfrm>
          <a:prstGeom prst="ellipse">
            <a:avLst/>
          </a:prstGeom>
        </p:spPr>
      </p:pic>
      <p:pic>
        <p:nvPicPr>
          <p:cNvPr id="66" name="Picture 65">
            <a:extLst>
              <a:ext uri="{FF2B5EF4-FFF2-40B4-BE49-F238E27FC236}">
                <a16:creationId xmlns:a16="http://schemas.microsoft.com/office/drawing/2014/main" id="{F087D8C6-A814-47B0-968E-6793FF2D4D2D}"/>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2124817" y="1429577"/>
            <a:ext cx="1955803" cy="1955803"/>
          </a:xfrm>
          <a:prstGeom prst="ellipse">
            <a:avLst/>
          </a:prstGeom>
        </p:spPr>
      </p:pic>
      <p:cxnSp>
        <p:nvCxnSpPr>
          <p:cNvPr id="72" name="Straight Arrow Connector 71">
            <a:extLst>
              <a:ext uri="{FF2B5EF4-FFF2-40B4-BE49-F238E27FC236}">
                <a16:creationId xmlns:a16="http://schemas.microsoft.com/office/drawing/2014/main" id="{E3EAC0FD-4EC0-4EB7-A444-7151DBDAE8E7}"/>
              </a:ext>
            </a:extLst>
          </p:cNvPr>
          <p:cNvCxnSpPr>
            <a:cxnSpLocks/>
            <a:stCxn id="66" idx="4"/>
            <a:endCxn id="64" idx="0"/>
          </p:cNvCxnSpPr>
          <p:nvPr/>
        </p:nvCxnSpPr>
        <p:spPr>
          <a:xfrm>
            <a:off x="3102719" y="3385380"/>
            <a:ext cx="2541" cy="85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FE9AB5B-A1F4-428B-8716-B7A012B0221C}"/>
              </a:ext>
            </a:extLst>
          </p:cNvPr>
          <p:cNvCxnSpPr>
            <a:cxnSpLocks/>
          </p:cNvCxnSpPr>
          <p:nvPr/>
        </p:nvCxnSpPr>
        <p:spPr>
          <a:xfrm>
            <a:off x="4080621" y="5211905"/>
            <a:ext cx="18669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A5078A7-28EB-441F-9EFA-589DCB665CBD}"/>
              </a:ext>
            </a:extLst>
          </p:cNvPr>
          <p:cNvSpPr txBox="1"/>
          <p:nvPr/>
        </p:nvSpPr>
        <p:spPr>
          <a:xfrm>
            <a:off x="1381657" y="1460798"/>
            <a:ext cx="1011588"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Biomass growth</a:t>
            </a:r>
          </a:p>
        </p:txBody>
      </p:sp>
      <p:sp>
        <p:nvSpPr>
          <p:cNvPr id="88" name="TextBox 87">
            <a:extLst>
              <a:ext uri="{FF2B5EF4-FFF2-40B4-BE49-F238E27FC236}">
                <a16:creationId xmlns:a16="http://schemas.microsoft.com/office/drawing/2014/main" id="{22AD7F15-1E42-405F-87C6-8CA74BEB8370}"/>
              </a:ext>
            </a:extLst>
          </p:cNvPr>
          <p:cNvSpPr txBox="1"/>
          <p:nvPr/>
        </p:nvSpPr>
        <p:spPr>
          <a:xfrm>
            <a:off x="3994960" y="5165726"/>
            <a:ext cx="2038277" cy="1354217"/>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Biomass burning</a:t>
            </a:r>
          </a:p>
          <a:p>
            <a:pPr algn="ctr"/>
            <a:r>
              <a:rPr lang="en-US" sz="1600" dirty="0">
                <a:latin typeface="Calibri Light" panose="020F0302020204030204" pitchFamily="34" charset="0"/>
                <a:ea typeface="Roboto" panose="020B0604020202020204" charset="0"/>
                <a:cs typeface="Calibri Light" panose="020F0302020204030204" pitchFamily="34" charset="0"/>
              </a:rPr>
              <a:t>(for charcoal there’s also </a:t>
            </a:r>
            <a:r>
              <a:rPr lang="en-US" sz="1600" dirty="0" err="1">
                <a:latin typeface="Calibri Light" panose="020F0302020204030204" pitchFamily="34" charset="0"/>
                <a:ea typeface="Roboto" panose="020B0604020202020204" charset="0"/>
                <a:cs typeface="Calibri Light" panose="020F0302020204030204" pitchFamily="34" charset="0"/>
              </a:rPr>
              <a:t>pyrolisis</a:t>
            </a:r>
            <a:r>
              <a:rPr lang="en-US" sz="1600" dirty="0">
                <a:latin typeface="Calibri Light" panose="020F0302020204030204" pitchFamily="34" charset="0"/>
                <a:ea typeface="Roboto" panose="020B0604020202020204" charset="0"/>
                <a:cs typeface="Calibri Light" panose="020F0302020204030204" pitchFamily="34" charset="0"/>
              </a:rPr>
              <a:t> and transport with additional emissions)</a:t>
            </a:r>
          </a:p>
        </p:txBody>
      </p:sp>
      <p:pic>
        <p:nvPicPr>
          <p:cNvPr id="100" name="Graphic 99" descr="Sun">
            <a:extLst>
              <a:ext uri="{FF2B5EF4-FFF2-40B4-BE49-F238E27FC236}">
                <a16:creationId xmlns:a16="http://schemas.microsoft.com/office/drawing/2014/main" id="{E982E459-72C0-4EE5-9364-E95B01B07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677" y="2134332"/>
            <a:ext cx="914400" cy="914400"/>
          </a:xfrm>
          <a:prstGeom prst="rect">
            <a:avLst/>
          </a:prstGeom>
        </p:spPr>
      </p:pic>
      <p:pic>
        <p:nvPicPr>
          <p:cNvPr id="102" name="Graphic 101" descr="Water">
            <a:extLst>
              <a:ext uri="{FF2B5EF4-FFF2-40B4-BE49-F238E27FC236}">
                <a16:creationId xmlns:a16="http://schemas.microsoft.com/office/drawing/2014/main" id="{9E9B7CD4-FA01-4476-B305-78A7BD55FC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206" y="1429578"/>
            <a:ext cx="579655" cy="579655"/>
          </a:xfrm>
          <a:prstGeom prst="rect">
            <a:avLst/>
          </a:prstGeom>
        </p:spPr>
      </p:pic>
      <p:grpSp>
        <p:nvGrpSpPr>
          <p:cNvPr id="105" name="Group 104">
            <a:extLst>
              <a:ext uri="{FF2B5EF4-FFF2-40B4-BE49-F238E27FC236}">
                <a16:creationId xmlns:a16="http://schemas.microsoft.com/office/drawing/2014/main" id="{F25EA5DE-00F2-422D-9275-C15A18F0C3A9}"/>
              </a:ext>
            </a:extLst>
          </p:cNvPr>
          <p:cNvGrpSpPr/>
          <p:nvPr/>
        </p:nvGrpSpPr>
        <p:grpSpPr>
          <a:xfrm>
            <a:off x="234446" y="1608714"/>
            <a:ext cx="770503" cy="770503"/>
            <a:chOff x="4572000" y="1898374"/>
            <a:chExt cx="685800" cy="685800"/>
          </a:xfrm>
          <a:solidFill>
            <a:schemeClr val="accent1">
              <a:alpha val="43000"/>
            </a:schemeClr>
          </a:solidFill>
        </p:grpSpPr>
        <p:sp>
          <p:nvSpPr>
            <p:cNvPr id="103" name="Oval 102">
              <a:extLst>
                <a:ext uri="{FF2B5EF4-FFF2-40B4-BE49-F238E27FC236}">
                  <a16:creationId xmlns:a16="http://schemas.microsoft.com/office/drawing/2014/main" id="{57828AE4-8204-4BFA-8E8B-E819E70A8B2A}"/>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04" name="TextBox 103">
              <a:extLst>
                <a:ext uri="{FF2B5EF4-FFF2-40B4-BE49-F238E27FC236}">
                  <a16:creationId xmlns:a16="http://schemas.microsoft.com/office/drawing/2014/main" id="{753F3F5D-40B7-4575-A50E-6CEB91D5B85C}"/>
                </a:ext>
              </a:extLst>
            </p:cNvPr>
            <p:cNvSpPr txBox="1"/>
            <p:nvPr/>
          </p:nvSpPr>
          <p:spPr>
            <a:xfrm>
              <a:off x="4636604" y="2060715"/>
              <a:ext cx="556591" cy="328731"/>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cxnSp>
        <p:nvCxnSpPr>
          <p:cNvPr id="111" name="Straight Arrow Connector 110">
            <a:extLst>
              <a:ext uri="{FF2B5EF4-FFF2-40B4-BE49-F238E27FC236}">
                <a16:creationId xmlns:a16="http://schemas.microsoft.com/office/drawing/2014/main" id="{3EBA5B14-D849-4033-8EDA-C502B4C6AEBD}"/>
              </a:ext>
            </a:extLst>
          </p:cNvPr>
          <p:cNvCxnSpPr>
            <a:cxnSpLocks/>
          </p:cNvCxnSpPr>
          <p:nvPr/>
        </p:nvCxnSpPr>
        <p:spPr>
          <a:xfrm>
            <a:off x="1455093" y="2091929"/>
            <a:ext cx="66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D91D0A9-0293-4D98-8528-65EE2FF3B16C}"/>
              </a:ext>
            </a:extLst>
          </p:cNvPr>
          <p:cNvSpPr txBox="1"/>
          <p:nvPr/>
        </p:nvSpPr>
        <p:spPr>
          <a:xfrm>
            <a:off x="3072389" y="3501915"/>
            <a:ext cx="1649697" cy="369332"/>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Harvesting</a:t>
            </a:r>
          </a:p>
        </p:txBody>
      </p:sp>
      <p:sp>
        <p:nvSpPr>
          <p:cNvPr id="52" name="TextBox 51">
            <a:extLst>
              <a:ext uri="{FF2B5EF4-FFF2-40B4-BE49-F238E27FC236}">
                <a16:creationId xmlns:a16="http://schemas.microsoft.com/office/drawing/2014/main" id="{6FD4DD17-1E5C-6546-951F-D1166582ECB2}"/>
              </a:ext>
            </a:extLst>
          </p:cNvPr>
          <p:cNvSpPr txBox="1"/>
          <p:nvPr/>
        </p:nvSpPr>
        <p:spPr>
          <a:xfrm>
            <a:off x="78265" y="6298188"/>
            <a:ext cx="294785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Adapted from Forrest Robinette - CCA</a:t>
            </a:r>
          </a:p>
        </p:txBody>
      </p:sp>
      <p:grpSp>
        <p:nvGrpSpPr>
          <p:cNvPr id="53" name="Group 52">
            <a:extLst>
              <a:ext uri="{FF2B5EF4-FFF2-40B4-BE49-F238E27FC236}">
                <a16:creationId xmlns:a16="http://schemas.microsoft.com/office/drawing/2014/main" id="{BBC53353-BAAB-A843-B7A8-6C56604136C3}"/>
              </a:ext>
            </a:extLst>
          </p:cNvPr>
          <p:cNvGrpSpPr/>
          <p:nvPr/>
        </p:nvGrpSpPr>
        <p:grpSpPr>
          <a:xfrm>
            <a:off x="-15898" y="4161047"/>
            <a:ext cx="2293066" cy="1800493"/>
            <a:chOff x="8406922" y="2583413"/>
            <a:chExt cx="2293066" cy="1984632"/>
          </a:xfrm>
        </p:grpSpPr>
        <p:sp>
          <p:nvSpPr>
            <p:cNvPr id="54" name="TextBox 53">
              <a:extLst>
                <a:ext uri="{FF2B5EF4-FFF2-40B4-BE49-F238E27FC236}">
                  <a16:creationId xmlns:a16="http://schemas.microsoft.com/office/drawing/2014/main" id="{A8B3B48F-0E9B-B646-A33D-E5EF7FD1EB94}"/>
                </a:ext>
              </a:extLst>
            </p:cNvPr>
            <p:cNvSpPr txBox="1"/>
            <p:nvPr/>
          </p:nvSpPr>
          <p:spPr>
            <a:xfrm>
              <a:off x="8406922" y="2583413"/>
              <a:ext cx="2293066" cy="1984632"/>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Physical </a:t>
              </a:r>
              <a:r>
                <a:rPr lang="en-US" sz="2000" b="1" dirty="0" err="1">
                  <a:solidFill>
                    <a:srgbClr val="C00000"/>
                  </a:solidFill>
                  <a:latin typeface="Calibri Light" panose="020F0302020204030204" pitchFamily="34" charset="0"/>
                  <a:ea typeface="Roboto" panose="020B0604020202020204" charset="0"/>
                  <a:cs typeface="Calibri Light" panose="020F0302020204030204" pitchFamily="34" charset="0"/>
                </a:rPr>
                <a:t>labour</a:t>
              </a: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 drudgery,</a:t>
              </a:r>
            </a:p>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land cover change(?)</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Livelihoods, Income</a:t>
              </a:r>
            </a:p>
          </p:txBody>
        </p:sp>
        <p:sp>
          <p:nvSpPr>
            <p:cNvPr id="55" name="Up Arrow 54">
              <a:extLst>
                <a:ext uri="{FF2B5EF4-FFF2-40B4-BE49-F238E27FC236}">
                  <a16:creationId xmlns:a16="http://schemas.microsoft.com/office/drawing/2014/main" id="{BE9D2E73-0F82-AB4E-8107-F9899B3867DC}"/>
                </a:ext>
              </a:extLst>
            </p:cNvPr>
            <p:cNvSpPr/>
            <p:nvPr/>
          </p:nvSpPr>
          <p:spPr>
            <a:xfrm rot="16774876">
              <a:off x="10284525" y="3434560"/>
              <a:ext cx="333826" cy="28233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656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D773-B18D-D74B-B91E-00982BA219DE}"/>
              </a:ext>
            </a:extLst>
          </p:cNvPr>
          <p:cNvSpPr>
            <a:spLocks noGrp="1"/>
          </p:cNvSpPr>
          <p:nvPr>
            <p:ph type="title"/>
          </p:nvPr>
        </p:nvSpPr>
        <p:spPr/>
        <p:txBody>
          <a:bodyPr>
            <a:noAutofit/>
          </a:bodyPr>
          <a:lstStyle/>
          <a:p>
            <a:r>
              <a:rPr lang="en-US" sz="4800" b="0" dirty="0"/>
              <a:t>Carbon flows in the woodfuel life-cycle</a:t>
            </a:r>
          </a:p>
        </p:txBody>
      </p:sp>
      <p:pic>
        <p:nvPicPr>
          <p:cNvPr id="56" name="Picture 55" descr="A picture containing ground&#10;&#10;Description automatically generated">
            <a:extLst>
              <a:ext uri="{FF2B5EF4-FFF2-40B4-BE49-F238E27FC236}">
                <a16:creationId xmlns:a16="http://schemas.microsoft.com/office/drawing/2014/main" id="{E65BD8F3-D98D-4E78-9E86-E0D3AC8A66B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947576" y="4236545"/>
            <a:ext cx="1950720" cy="1950720"/>
          </a:xfrm>
          <a:prstGeom prst="ellipse">
            <a:avLst/>
          </a:prstGeom>
        </p:spPr>
      </p:pic>
      <p:pic>
        <p:nvPicPr>
          <p:cNvPr id="64" name="Picture 63" descr="A picture containing ground, outdoor, tree, dirt&#10;&#10;Description automatically generated">
            <a:extLst>
              <a:ext uri="{FF2B5EF4-FFF2-40B4-BE49-F238E27FC236}">
                <a16:creationId xmlns:a16="http://schemas.microsoft.com/office/drawing/2014/main" id="{0F6F5BEF-77DB-4038-A6BE-2DC191EE6026}"/>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129900" y="4236545"/>
            <a:ext cx="1950720" cy="1950720"/>
          </a:xfrm>
          <a:prstGeom prst="ellipse">
            <a:avLst/>
          </a:prstGeom>
        </p:spPr>
      </p:pic>
      <p:pic>
        <p:nvPicPr>
          <p:cNvPr id="66" name="Picture 65">
            <a:extLst>
              <a:ext uri="{FF2B5EF4-FFF2-40B4-BE49-F238E27FC236}">
                <a16:creationId xmlns:a16="http://schemas.microsoft.com/office/drawing/2014/main" id="{F087D8C6-A814-47B0-968E-6793FF2D4D2D}"/>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2124817" y="1429577"/>
            <a:ext cx="1955803" cy="1955803"/>
          </a:xfrm>
          <a:prstGeom prst="ellipse">
            <a:avLst/>
          </a:prstGeom>
        </p:spPr>
      </p:pic>
      <p:cxnSp>
        <p:nvCxnSpPr>
          <p:cNvPr id="72" name="Straight Arrow Connector 71">
            <a:extLst>
              <a:ext uri="{FF2B5EF4-FFF2-40B4-BE49-F238E27FC236}">
                <a16:creationId xmlns:a16="http://schemas.microsoft.com/office/drawing/2014/main" id="{E3EAC0FD-4EC0-4EB7-A444-7151DBDAE8E7}"/>
              </a:ext>
            </a:extLst>
          </p:cNvPr>
          <p:cNvCxnSpPr>
            <a:cxnSpLocks/>
            <a:stCxn id="66" idx="4"/>
            <a:endCxn id="64" idx="0"/>
          </p:cNvCxnSpPr>
          <p:nvPr/>
        </p:nvCxnSpPr>
        <p:spPr>
          <a:xfrm>
            <a:off x="3102719" y="3385380"/>
            <a:ext cx="2541" cy="85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FE9AB5B-A1F4-428B-8716-B7A012B0221C}"/>
              </a:ext>
            </a:extLst>
          </p:cNvPr>
          <p:cNvCxnSpPr>
            <a:cxnSpLocks/>
          </p:cNvCxnSpPr>
          <p:nvPr/>
        </p:nvCxnSpPr>
        <p:spPr>
          <a:xfrm>
            <a:off x="4080621" y="5211905"/>
            <a:ext cx="18669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A5078A7-28EB-441F-9EFA-589DCB665CBD}"/>
              </a:ext>
            </a:extLst>
          </p:cNvPr>
          <p:cNvSpPr txBox="1"/>
          <p:nvPr/>
        </p:nvSpPr>
        <p:spPr>
          <a:xfrm>
            <a:off x="1381657" y="1460798"/>
            <a:ext cx="1011588"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Biomass growth</a:t>
            </a:r>
          </a:p>
        </p:txBody>
      </p:sp>
      <p:sp>
        <p:nvSpPr>
          <p:cNvPr id="88" name="TextBox 87">
            <a:extLst>
              <a:ext uri="{FF2B5EF4-FFF2-40B4-BE49-F238E27FC236}">
                <a16:creationId xmlns:a16="http://schemas.microsoft.com/office/drawing/2014/main" id="{22AD7F15-1E42-405F-87C6-8CA74BEB8370}"/>
              </a:ext>
            </a:extLst>
          </p:cNvPr>
          <p:cNvSpPr txBox="1"/>
          <p:nvPr/>
        </p:nvSpPr>
        <p:spPr>
          <a:xfrm>
            <a:off x="3994960" y="5165726"/>
            <a:ext cx="2038277" cy="1354217"/>
          </a:xfrm>
          <a:prstGeom prst="rect">
            <a:avLst/>
          </a:prstGeom>
          <a:noFill/>
        </p:spPr>
        <p:txBody>
          <a:bodyPr wrap="square" rtlCol="0">
            <a:spAutoFit/>
          </a:bodyPr>
          <a:lstStyle/>
          <a:p>
            <a:pPr algn="ctr"/>
            <a:r>
              <a:rPr lang="en-US" dirty="0">
                <a:latin typeface="Calibri Light" panose="020F0302020204030204" pitchFamily="34" charset="0"/>
                <a:ea typeface="Roboto" panose="020B0604020202020204" charset="0"/>
                <a:cs typeface="Calibri Light" panose="020F0302020204030204" pitchFamily="34" charset="0"/>
              </a:rPr>
              <a:t>Biomass burning</a:t>
            </a:r>
          </a:p>
          <a:p>
            <a:pPr algn="ctr"/>
            <a:r>
              <a:rPr lang="en-US" sz="1600" dirty="0">
                <a:latin typeface="Calibri Light" panose="020F0302020204030204" pitchFamily="34" charset="0"/>
                <a:ea typeface="Roboto" panose="020B0604020202020204" charset="0"/>
                <a:cs typeface="Calibri Light" panose="020F0302020204030204" pitchFamily="34" charset="0"/>
              </a:rPr>
              <a:t>(for charcoal there’s also </a:t>
            </a:r>
            <a:r>
              <a:rPr lang="en-US" sz="1600" dirty="0" err="1">
                <a:latin typeface="Calibri Light" panose="020F0302020204030204" pitchFamily="34" charset="0"/>
                <a:ea typeface="Roboto" panose="020B0604020202020204" charset="0"/>
                <a:cs typeface="Calibri Light" panose="020F0302020204030204" pitchFamily="34" charset="0"/>
              </a:rPr>
              <a:t>pyrolisis</a:t>
            </a:r>
            <a:r>
              <a:rPr lang="en-US" sz="1600" dirty="0">
                <a:latin typeface="Calibri Light" panose="020F0302020204030204" pitchFamily="34" charset="0"/>
                <a:ea typeface="Roboto" panose="020B0604020202020204" charset="0"/>
                <a:cs typeface="Calibri Light" panose="020F0302020204030204" pitchFamily="34" charset="0"/>
              </a:rPr>
              <a:t> and transport with additional emissions)</a:t>
            </a:r>
          </a:p>
        </p:txBody>
      </p:sp>
      <p:pic>
        <p:nvPicPr>
          <p:cNvPr id="100" name="Graphic 99" descr="Sun">
            <a:extLst>
              <a:ext uri="{FF2B5EF4-FFF2-40B4-BE49-F238E27FC236}">
                <a16:creationId xmlns:a16="http://schemas.microsoft.com/office/drawing/2014/main" id="{E982E459-72C0-4EE5-9364-E95B01B07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677" y="2134332"/>
            <a:ext cx="914400" cy="914400"/>
          </a:xfrm>
          <a:prstGeom prst="rect">
            <a:avLst/>
          </a:prstGeom>
        </p:spPr>
      </p:pic>
      <p:pic>
        <p:nvPicPr>
          <p:cNvPr id="102" name="Graphic 101" descr="Water">
            <a:extLst>
              <a:ext uri="{FF2B5EF4-FFF2-40B4-BE49-F238E27FC236}">
                <a16:creationId xmlns:a16="http://schemas.microsoft.com/office/drawing/2014/main" id="{9E9B7CD4-FA01-4476-B305-78A7BD55FC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206" y="1429578"/>
            <a:ext cx="579655" cy="579655"/>
          </a:xfrm>
          <a:prstGeom prst="rect">
            <a:avLst/>
          </a:prstGeom>
        </p:spPr>
      </p:pic>
      <p:grpSp>
        <p:nvGrpSpPr>
          <p:cNvPr id="105" name="Group 104">
            <a:extLst>
              <a:ext uri="{FF2B5EF4-FFF2-40B4-BE49-F238E27FC236}">
                <a16:creationId xmlns:a16="http://schemas.microsoft.com/office/drawing/2014/main" id="{F25EA5DE-00F2-422D-9275-C15A18F0C3A9}"/>
              </a:ext>
            </a:extLst>
          </p:cNvPr>
          <p:cNvGrpSpPr/>
          <p:nvPr/>
        </p:nvGrpSpPr>
        <p:grpSpPr>
          <a:xfrm>
            <a:off x="234446" y="1608714"/>
            <a:ext cx="770503" cy="770503"/>
            <a:chOff x="4572000" y="1898374"/>
            <a:chExt cx="685800" cy="685800"/>
          </a:xfrm>
          <a:solidFill>
            <a:schemeClr val="accent1">
              <a:alpha val="43000"/>
            </a:schemeClr>
          </a:solidFill>
        </p:grpSpPr>
        <p:sp>
          <p:nvSpPr>
            <p:cNvPr id="103" name="Oval 102">
              <a:extLst>
                <a:ext uri="{FF2B5EF4-FFF2-40B4-BE49-F238E27FC236}">
                  <a16:creationId xmlns:a16="http://schemas.microsoft.com/office/drawing/2014/main" id="{57828AE4-8204-4BFA-8E8B-E819E70A8B2A}"/>
                </a:ext>
              </a:extLst>
            </p:cNvPr>
            <p:cNvSpPr/>
            <p:nvPr/>
          </p:nvSpPr>
          <p:spPr>
            <a:xfrm>
              <a:off x="4572000" y="1898374"/>
              <a:ext cx="685800" cy="6858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a typeface="Roboto" panose="020B0604020202020204" charset="0"/>
                <a:cs typeface="Calibri Light" panose="020F0302020204030204" pitchFamily="34" charset="0"/>
              </a:endParaRPr>
            </a:p>
          </p:txBody>
        </p:sp>
        <p:sp>
          <p:nvSpPr>
            <p:cNvPr id="104" name="TextBox 103">
              <a:extLst>
                <a:ext uri="{FF2B5EF4-FFF2-40B4-BE49-F238E27FC236}">
                  <a16:creationId xmlns:a16="http://schemas.microsoft.com/office/drawing/2014/main" id="{753F3F5D-40B7-4575-A50E-6CEB91D5B85C}"/>
                </a:ext>
              </a:extLst>
            </p:cNvPr>
            <p:cNvSpPr txBox="1"/>
            <p:nvPr/>
          </p:nvSpPr>
          <p:spPr>
            <a:xfrm>
              <a:off x="4636604" y="2060715"/>
              <a:ext cx="556591" cy="328731"/>
            </a:xfrm>
            <a:prstGeom prst="rect">
              <a:avLst/>
            </a:prstGeom>
            <a:noFill/>
            <a:ln>
              <a:noFill/>
            </a:ln>
          </p:spPr>
          <p:txBody>
            <a:bodyPr wrap="square" rtlCol="0">
              <a:spAutoFit/>
            </a:bodyPr>
            <a:lstStyle/>
            <a:p>
              <a:pPr algn="ctr"/>
              <a:r>
                <a:rPr lang="en-US">
                  <a:latin typeface="Calibri Light" panose="020F0302020204030204" pitchFamily="34" charset="0"/>
                  <a:ea typeface="Roboto" panose="020B0604020202020204" charset="0"/>
                  <a:cs typeface="Calibri Light" panose="020F0302020204030204" pitchFamily="34" charset="0"/>
                </a:rPr>
                <a:t>CO</a:t>
              </a:r>
              <a:r>
                <a:rPr lang="en-US" baseline="-25000">
                  <a:latin typeface="Calibri Light" panose="020F0302020204030204" pitchFamily="34" charset="0"/>
                  <a:ea typeface="Roboto" panose="020B0604020202020204" charset="0"/>
                  <a:cs typeface="Calibri Light" panose="020F0302020204030204" pitchFamily="34" charset="0"/>
                </a:rPr>
                <a:t>2</a:t>
              </a:r>
              <a:endParaRPr lang="en-US">
                <a:latin typeface="Calibri Light" panose="020F0302020204030204" pitchFamily="34" charset="0"/>
                <a:ea typeface="Roboto" panose="020B0604020202020204" charset="0"/>
                <a:cs typeface="Calibri Light" panose="020F0302020204030204" pitchFamily="34" charset="0"/>
              </a:endParaRPr>
            </a:p>
          </p:txBody>
        </p:sp>
      </p:grpSp>
      <p:cxnSp>
        <p:nvCxnSpPr>
          <p:cNvPr id="111" name="Straight Arrow Connector 110">
            <a:extLst>
              <a:ext uri="{FF2B5EF4-FFF2-40B4-BE49-F238E27FC236}">
                <a16:creationId xmlns:a16="http://schemas.microsoft.com/office/drawing/2014/main" id="{3EBA5B14-D849-4033-8EDA-C502B4C6AEBD}"/>
              </a:ext>
            </a:extLst>
          </p:cNvPr>
          <p:cNvCxnSpPr>
            <a:cxnSpLocks/>
          </p:cNvCxnSpPr>
          <p:nvPr/>
        </p:nvCxnSpPr>
        <p:spPr>
          <a:xfrm>
            <a:off x="1455093" y="2091929"/>
            <a:ext cx="669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D91D0A9-0293-4D98-8528-65EE2FF3B16C}"/>
              </a:ext>
            </a:extLst>
          </p:cNvPr>
          <p:cNvSpPr txBox="1"/>
          <p:nvPr/>
        </p:nvSpPr>
        <p:spPr>
          <a:xfrm>
            <a:off x="3072389" y="3501915"/>
            <a:ext cx="1649697" cy="369332"/>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Harvesting</a:t>
            </a:r>
          </a:p>
        </p:txBody>
      </p:sp>
      <p:sp>
        <p:nvSpPr>
          <p:cNvPr id="40" name="TextBox 39">
            <a:extLst>
              <a:ext uri="{FF2B5EF4-FFF2-40B4-BE49-F238E27FC236}">
                <a16:creationId xmlns:a16="http://schemas.microsoft.com/office/drawing/2014/main" id="{7B0095CB-75F3-D04A-B632-A07FCE37666E}"/>
              </a:ext>
            </a:extLst>
          </p:cNvPr>
          <p:cNvSpPr txBox="1"/>
          <p:nvPr/>
        </p:nvSpPr>
        <p:spPr>
          <a:xfrm>
            <a:off x="78265" y="6298188"/>
            <a:ext cx="2947858"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Adapted from Forrest Robinette - CCA</a:t>
            </a:r>
          </a:p>
        </p:txBody>
      </p:sp>
      <p:grpSp>
        <p:nvGrpSpPr>
          <p:cNvPr id="44" name="Group 43">
            <a:extLst>
              <a:ext uri="{FF2B5EF4-FFF2-40B4-BE49-F238E27FC236}">
                <a16:creationId xmlns:a16="http://schemas.microsoft.com/office/drawing/2014/main" id="{DA03475D-3BBE-2F46-92E0-036EEDF01786}"/>
              </a:ext>
            </a:extLst>
          </p:cNvPr>
          <p:cNvGrpSpPr/>
          <p:nvPr/>
        </p:nvGrpSpPr>
        <p:grpSpPr>
          <a:xfrm>
            <a:off x="7794158" y="5532113"/>
            <a:ext cx="2245923" cy="1184940"/>
            <a:chOff x="8513527" y="3042074"/>
            <a:chExt cx="2245923" cy="1184940"/>
          </a:xfrm>
        </p:grpSpPr>
        <p:sp>
          <p:nvSpPr>
            <p:cNvPr id="45" name="TextBox 44">
              <a:extLst>
                <a:ext uri="{FF2B5EF4-FFF2-40B4-BE49-F238E27FC236}">
                  <a16:creationId xmlns:a16="http://schemas.microsoft.com/office/drawing/2014/main" id="{DA889CD5-9B79-444B-A739-79A128FD0C42}"/>
                </a:ext>
              </a:extLst>
            </p:cNvPr>
            <p:cNvSpPr txBox="1"/>
            <p:nvPr/>
          </p:nvSpPr>
          <p:spPr>
            <a:xfrm>
              <a:off x="8581487" y="3042074"/>
              <a:ext cx="2177963" cy="1184940"/>
            </a:xfrm>
            <a:prstGeom prst="rect">
              <a:avLst/>
            </a:prstGeom>
            <a:noFill/>
          </p:spPr>
          <p:txBody>
            <a:bodyPr wrap="square" rtlCol="0">
              <a:spAutoFit/>
            </a:bodyPr>
            <a:lstStyle/>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Energy services (cooked food, heat, </a:t>
              </a:r>
              <a:r>
                <a:rPr lang="en-US" sz="2000" b="1" dirty="0" err="1">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etc</a:t>
              </a: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a:t>
              </a:r>
            </a:p>
          </p:txBody>
        </p:sp>
        <p:sp>
          <p:nvSpPr>
            <p:cNvPr id="48" name="Up Arrow 47">
              <a:extLst>
                <a:ext uri="{FF2B5EF4-FFF2-40B4-BE49-F238E27FC236}">
                  <a16:creationId xmlns:a16="http://schemas.microsoft.com/office/drawing/2014/main" id="{0168D72B-E55E-F643-8A8B-699FC99D8A77}"/>
                </a:ext>
              </a:extLst>
            </p:cNvPr>
            <p:cNvSpPr/>
            <p:nvPr/>
          </p:nvSpPr>
          <p:spPr>
            <a:xfrm rot="7482308">
              <a:off x="8505023" y="3167610"/>
              <a:ext cx="333826" cy="31681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25" name="Straight Arrow Connector 24">
            <a:extLst>
              <a:ext uri="{FF2B5EF4-FFF2-40B4-BE49-F238E27FC236}">
                <a16:creationId xmlns:a16="http://schemas.microsoft.com/office/drawing/2014/main" id="{9EC64704-1F4C-B244-80D8-52112810A460}"/>
              </a:ext>
            </a:extLst>
          </p:cNvPr>
          <p:cNvCxnSpPr>
            <a:cxnSpLocks/>
          </p:cNvCxnSpPr>
          <p:nvPr/>
        </p:nvCxnSpPr>
        <p:spPr>
          <a:xfrm flipV="1">
            <a:off x="6922936" y="3383547"/>
            <a:ext cx="0" cy="85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67B046F-DCD9-8044-A15B-0D178979A0E1}"/>
              </a:ext>
            </a:extLst>
          </p:cNvPr>
          <p:cNvSpPr txBox="1"/>
          <p:nvPr/>
        </p:nvSpPr>
        <p:spPr>
          <a:xfrm>
            <a:off x="6897587" y="3383618"/>
            <a:ext cx="1282916" cy="646331"/>
          </a:xfrm>
          <a:prstGeom prst="rect">
            <a:avLst/>
          </a:prstGeom>
          <a:noFill/>
        </p:spPr>
        <p:txBody>
          <a:bodyPr wrap="square" rtlCol="0">
            <a:spAutoFit/>
          </a:bodyPr>
          <a:lstStyle/>
          <a:p>
            <a:r>
              <a:rPr lang="en-US" dirty="0">
                <a:latin typeface="Calibri Light" panose="020F0302020204030204" pitchFamily="34" charset="0"/>
                <a:ea typeface="Roboto" panose="020B0604020202020204" charset="0"/>
                <a:cs typeface="Calibri Light" panose="020F0302020204030204" pitchFamily="34" charset="0"/>
              </a:rPr>
              <a:t>Complete combustion </a:t>
            </a:r>
          </a:p>
        </p:txBody>
      </p:sp>
      <p:sp>
        <p:nvSpPr>
          <p:cNvPr id="29" name="Cloud 28">
            <a:extLst>
              <a:ext uri="{FF2B5EF4-FFF2-40B4-BE49-F238E27FC236}">
                <a16:creationId xmlns:a16="http://schemas.microsoft.com/office/drawing/2014/main" id="{0BAF54CF-356B-0D4C-A5A0-491D8B5ED76D}"/>
              </a:ext>
            </a:extLst>
          </p:cNvPr>
          <p:cNvSpPr>
            <a:spLocks/>
          </p:cNvSpPr>
          <p:nvPr/>
        </p:nvSpPr>
        <p:spPr>
          <a:xfrm>
            <a:off x="5871376" y="1668432"/>
            <a:ext cx="2103120" cy="1716943"/>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endParaRPr>
          </a:p>
          <a:p>
            <a:pPr algn="ctr"/>
            <a:endPar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endParaRPr>
          </a:p>
          <a:p>
            <a:pPr algn="ctr"/>
            <a:r>
              <a:rPr lang="en-US" sz="24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CO</a:t>
            </a:r>
            <a:r>
              <a:rPr lang="en-US" sz="2400" baseline="-25000" dirty="0">
                <a:solidFill>
                  <a:schemeClr val="tx1">
                    <a:lumMod val="75000"/>
                    <a:lumOff val="25000"/>
                  </a:schemeClr>
                </a:solidFill>
                <a:latin typeface="Calibri Light" panose="020F0302020204030204" pitchFamily="34" charset="0"/>
                <a:ea typeface="Roboto" panose="020B0604020202020204" charset="0"/>
                <a:cs typeface="Calibri Light" panose="020F0302020204030204" pitchFamily="34" charset="0"/>
              </a:rPr>
              <a:t>2</a:t>
            </a:r>
          </a:p>
        </p:txBody>
      </p:sp>
      <p:grpSp>
        <p:nvGrpSpPr>
          <p:cNvPr id="36" name="Group 35">
            <a:extLst>
              <a:ext uri="{FF2B5EF4-FFF2-40B4-BE49-F238E27FC236}">
                <a16:creationId xmlns:a16="http://schemas.microsoft.com/office/drawing/2014/main" id="{0DEA5EB8-0812-3345-A145-8664A73F41A9}"/>
              </a:ext>
            </a:extLst>
          </p:cNvPr>
          <p:cNvGrpSpPr/>
          <p:nvPr/>
        </p:nvGrpSpPr>
        <p:grpSpPr>
          <a:xfrm>
            <a:off x="5084643" y="3155600"/>
            <a:ext cx="1428875" cy="1057855"/>
            <a:chOff x="8778533" y="2340420"/>
            <a:chExt cx="1152911" cy="1166043"/>
          </a:xfrm>
        </p:grpSpPr>
        <p:sp>
          <p:nvSpPr>
            <p:cNvPr id="37" name="TextBox 36">
              <a:extLst>
                <a:ext uri="{FF2B5EF4-FFF2-40B4-BE49-F238E27FC236}">
                  <a16:creationId xmlns:a16="http://schemas.microsoft.com/office/drawing/2014/main" id="{B9009073-13DF-0F45-8606-FB9AD190F59C}"/>
                </a:ext>
              </a:extLst>
            </p:cNvPr>
            <p:cNvSpPr txBox="1"/>
            <p:nvPr/>
          </p:nvSpPr>
          <p:spPr>
            <a:xfrm>
              <a:off x="8778533" y="2539592"/>
              <a:ext cx="1126280" cy="966871"/>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Climate impacts</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p:txBody>
        </p:sp>
        <p:sp>
          <p:nvSpPr>
            <p:cNvPr id="38" name="Up Arrow 37">
              <a:extLst>
                <a:ext uri="{FF2B5EF4-FFF2-40B4-BE49-F238E27FC236}">
                  <a16:creationId xmlns:a16="http://schemas.microsoft.com/office/drawing/2014/main" id="{F893732B-C407-B840-9A43-A321AFE80CA5}"/>
                </a:ext>
              </a:extLst>
            </p:cNvPr>
            <p:cNvSpPr/>
            <p:nvPr/>
          </p:nvSpPr>
          <p:spPr>
            <a:xfrm rot="13194387">
              <a:off x="9628591" y="2340420"/>
              <a:ext cx="302853" cy="31121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E6C57A9-6E34-6E48-AB6E-F29E8B7806E0}"/>
              </a:ext>
            </a:extLst>
          </p:cNvPr>
          <p:cNvGrpSpPr/>
          <p:nvPr/>
        </p:nvGrpSpPr>
        <p:grpSpPr>
          <a:xfrm>
            <a:off x="-15898" y="4161047"/>
            <a:ext cx="2293066" cy="1800493"/>
            <a:chOff x="8406922" y="2583413"/>
            <a:chExt cx="2293066" cy="1984632"/>
          </a:xfrm>
        </p:grpSpPr>
        <p:sp>
          <p:nvSpPr>
            <p:cNvPr id="41" name="TextBox 40">
              <a:extLst>
                <a:ext uri="{FF2B5EF4-FFF2-40B4-BE49-F238E27FC236}">
                  <a16:creationId xmlns:a16="http://schemas.microsoft.com/office/drawing/2014/main" id="{32D3F480-E80F-1040-89F4-8B0EDFBA7092}"/>
                </a:ext>
              </a:extLst>
            </p:cNvPr>
            <p:cNvSpPr txBox="1"/>
            <p:nvPr/>
          </p:nvSpPr>
          <p:spPr>
            <a:xfrm>
              <a:off x="8406922" y="2583413"/>
              <a:ext cx="2293066" cy="1984632"/>
            </a:xfrm>
            <a:prstGeom prst="rect">
              <a:avLst/>
            </a:prstGeom>
            <a:noFill/>
          </p:spPr>
          <p:txBody>
            <a:bodyPr wrap="square" rtlCol="0">
              <a:spAutoFit/>
            </a:bodyPr>
            <a:lstStyle/>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Physical </a:t>
              </a:r>
              <a:r>
                <a:rPr lang="en-US" sz="2000" b="1" dirty="0" err="1">
                  <a:solidFill>
                    <a:srgbClr val="C00000"/>
                  </a:solidFill>
                  <a:latin typeface="Calibri Light" panose="020F0302020204030204" pitchFamily="34" charset="0"/>
                  <a:ea typeface="Roboto" panose="020B0604020202020204" charset="0"/>
                  <a:cs typeface="Calibri Light" panose="020F0302020204030204" pitchFamily="34" charset="0"/>
                </a:rPr>
                <a:t>labour</a:t>
              </a: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 drudgery,</a:t>
              </a:r>
            </a:p>
            <a:p>
              <a:pPr algn="ctr"/>
              <a:r>
                <a:rPr lang="en-US" sz="2000" b="1" dirty="0">
                  <a:solidFill>
                    <a:srgbClr val="C00000"/>
                  </a:solidFill>
                  <a:latin typeface="Calibri Light" panose="020F0302020204030204" pitchFamily="34" charset="0"/>
                  <a:ea typeface="Roboto" panose="020B0604020202020204" charset="0"/>
                  <a:cs typeface="Calibri Light" panose="020F0302020204030204" pitchFamily="34" charset="0"/>
                </a:rPr>
                <a:t>land cover change(?)</a:t>
              </a:r>
            </a:p>
            <a:p>
              <a:pPr algn="ctr"/>
              <a:endParaRPr lang="en-US" sz="1100" dirty="0">
                <a:latin typeface="Calibri Light" panose="020F0302020204030204" pitchFamily="34" charset="0"/>
                <a:ea typeface="Roboto" panose="020B0604020202020204" charset="0"/>
                <a:cs typeface="Calibri Light" panose="020F0302020204030204" pitchFamily="34" charset="0"/>
              </a:endParaRPr>
            </a:p>
            <a:p>
              <a:pPr algn="ctr"/>
              <a:r>
                <a:rPr lang="en-US" sz="2000" b="1" dirty="0">
                  <a:solidFill>
                    <a:schemeClr val="bg2">
                      <a:lumMod val="50000"/>
                    </a:schemeClr>
                  </a:solidFill>
                  <a:latin typeface="Calibri Light" panose="020F0302020204030204" pitchFamily="34" charset="0"/>
                  <a:ea typeface="Roboto" panose="020B0604020202020204" charset="0"/>
                  <a:cs typeface="Calibri Light" panose="020F0302020204030204" pitchFamily="34" charset="0"/>
                </a:rPr>
                <a:t>Livelihoods, Income</a:t>
              </a:r>
            </a:p>
          </p:txBody>
        </p:sp>
        <p:sp>
          <p:nvSpPr>
            <p:cNvPr id="42" name="Up Arrow 41">
              <a:extLst>
                <a:ext uri="{FF2B5EF4-FFF2-40B4-BE49-F238E27FC236}">
                  <a16:creationId xmlns:a16="http://schemas.microsoft.com/office/drawing/2014/main" id="{BDACCB15-CC5D-AB46-9E20-D097BC0032E8}"/>
                </a:ext>
              </a:extLst>
            </p:cNvPr>
            <p:cNvSpPr/>
            <p:nvPr/>
          </p:nvSpPr>
          <p:spPr>
            <a:xfrm rot="16998910">
              <a:off x="10284525" y="3434560"/>
              <a:ext cx="333826" cy="28233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695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EI Theme">
  <a:themeElements>
    <a:clrScheme name="Custom 1">
      <a:dk1>
        <a:srgbClr val="263238"/>
      </a:dk1>
      <a:lt1>
        <a:srgbClr val="FFFFFF"/>
      </a:lt1>
      <a:dk2>
        <a:srgbClr val="00D19A"/>
      </a:dk2>
      <a:lt2>
        <a:srgbClr val="EBF0F7"/>
      </a:lt2>
      <a:accent1>
        <a:srgbClr val="FF5A59"/>
      </a:accent1>
      <a:accent2>
        <a:srgbClr val="5EDDDE"/>
      </a:accent2>
      <a:accent3>
        <a:srgbClr val="AFA9FF"/>
      </a:accent3>
      <a:accent4>
        <a:srgbClr val="FFDC0F"/>
      </a:accent4>
      <a:accent5>
        <a:srgbClr val="8CFDC4"/>
      </a:accent5>
      <a:accent6>
        <a:srgbClr val="BACED6"/>
      </a:accent6>
      <a:hlink>
        <a:srgbClr val="0432FF"/>
      </a:hlink>
      <a:folHlink>
        <a:srgbClr val="004D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I-Slide-Deck-Template_calibri_final_widescreen.potx" id="{B255201B-171E-447F-A6AC-8975CD6DE310}" vid="{FCD8D3B4-1CAB-4CF1-8368-1E8B0FA660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7243790D0A6B4797273364CE138438" ma:contentTypeVersion="13" ma:contentTypeDescription="Create a new document." ma:contentTypeScope="" ma:versionID="fb74996bd78d08afdbe11dc90f71ef4e">
  <xsd:schema xmlns:xsd="http://www.w3.org/2001/XMLSchema" xmlns:xs="http://www.w3.org/2001/XMLSchema" xmlns:p="http://schemas.microsoft.com/office/2006/metadata/properties" xmlns:ns2="cbfa8945-aa93-4cd2-a998-4aa50f8d9a21" xmlns:ns3="a471bf3e-ba1e-4610-b626-22f8fd2d9fb8" targetNamespace="http://schemas.microsoft.com/office/2006/metadata/properties" ma:root="true" ma:fieldsID="434ca0a3d0df2e276eac6ba201a4a912" ns2:_="" ns3:_="">
    <xsd:import namespace="cbfa8945-aa93-4cd2-a998-4aa50f8d9a21"/>
    <xsd:import namespace="a471bf3e-ba1e-4610-b626-22f8fd2d9f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a8945-aa93-4cd2-a998-4aa50f8d9a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5b9f97-a3a9-4673-b973-1f963bf50aa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71bf3e-ba1e-4610-b626-22f8fd2d9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87200e9-e89c-429a-a576-545006b0fa5c}" ma:internalName="TaxCatchAll" ma:showField="CatchAllData" ma:web="a471bf3e-ba1e-4610-b626-22f8fd2d9f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71bf3e-ba1e-4610-b626-22f8fd2d9fb8" xsi:nil="true"/>
    <lcf76f155ced4ddcb4097134ff3c332f xmlns="cbfa8945-aa93-4cd2-a998-4aa50f8d9a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8F59A3-5258-479A-88C3-25EF6E8F11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a8945-aa93-4cd2-a998-4aa50f8d9a21"/>
    <ds:schemaRef ds:uri="a471bf3e-ba1e-4610-b626-22f8fd2d9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34B3FB-3CF1-4AE6-86BF-2C681C8BA94F}">
  <ds:schemaRefs>
    <ds:schemaRef ds:uri="http://schemas.microsoft.com/sharepoint/v3/contenttype/forms"/>
  </ds:schemaRefs>
</ds:datastoreItem>
</file>

<file path=customXml/itemProps3.xml><?xml version="1.0" encoding="utf-8"?>
<ds:datastoreItem xmlns:ds="http://schemas.openxmlformats.org/officeDocument/2006/customXml" ds:itemID="{DA6554F6-BD66-4B4F-AFCE-1398A37281B8}">
  <ds:schemaRefs>
    <ds:schemaRef ds:uri="http://schemas.microsoft.com/office/2006/metadata/properties"/>
    <ds:schemaRef ds:uri="http://schemas.microsoft.com/office/infopath/2007/PartnerControls"/>
    <ds:schemaRef ds:uri="a471bf3e-ba1e-4610-b626-22f8fd2d9fb8"/>
    <ds:schemaRef ds:uri="cbfa8945-aa93-4cd2-a998-4aa50f8d9a21"/>
  </ds:schemaRefs>
</ds:datastoreItem>
</file>

<file path=docProps/app.xml><?xml version="1.0" encoding="utf-8"?>
<Properties xmlns="http://schemas.openxmlformats.org/officeDocument/2006/extended-properties" xmlns:vt="http://schemas.openxmlformats.org/officeDocument/2006/docPropsVTypes">
  <Template>SEI Theme</Template>
  <TotalTime>13189</TotalTime>
  <Words>2337</Words>
  <Application>Microsoft Macintosh PowerPoint</Application>
  <PresentationFormat>Widescreen</PresentationFormat>
  <Paragraphs>317</Paragraphs>
  <Slides>30</Slides>
  <Notes>25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.AppleSystemUIFont</vt:lpstr>
      <vt:lpstr>Aptos Narrow</vt:lpstr>
      <vt:lpstr>Arial</vt:lpstr>
      <vt:lpstr>Avenir</vt:lpstr>
      <vt:lpstr>Calibri</vt:lpstr>
      <vt:lpstr>Calibri Light</vt:lpstr>
      <vt:lpstr>Harding</vt:lpstr>
      <vt:lpstr>Raleway</vt:lpstr>
      <vt:lpstr>Wingdings</vt:lpstr>
      <vt:lpstr>SEI Theme</vt:lpstr>
      <vt:lpstr>Generating Emission Reductions from Clean Cooking Interventions</vt:lpstr>
      <vt:lpstr>What’s all the fuss about?</vt:lpstr>
      <vt:lpstr>How much degradation?</vt:lpstr>
      <vt:lpstr>MoFuSS: projecting changes in tree cover (2020-2030) *</vt:lpstr>
      <vt:lpstr>Interventions attempt to reduce woodfuel demand by:</vt:lpstr>
      <vt:lpstr>Carbon flows in the woodfuel life-cycle</vt:lpstr>
      <vt:lpstr>Carbon flows in the woodfuel life-cycle</vt:lpstr>
      <vt:lpstr>Carbon flows in the woodfuel life-cycle</vt:lpstr>
      <vt:lpstr>Carbon flows in the woodfuel life-cycle</vt:lpstr>
      <vt:lpstr>Carbon flows in the woodfuel life-cycle</vt:lpstr>
      <vt:lpstr>Carbon flows in the woodfuel life-cycle</vt:lpstr>
      <vt:lpstr>Putting some numbers on the carbon flows</vt:lpstr>
      <vt:lpstr>Putting some numbers on the carbon flows (in CO2e)</vt:lpstr>
      <vt:lpstr>One kilo of charcoal looks different…</vt:lpstr>
      <vt:lpstr>An intervention in a Ugandan household (40%fNRB) </vt:lpstr>
      <vt:lpstr>Explanation of BURN fNRB method and differences with MoFuSS? </vt:lpstr>
      <vt:lpstr>Marginal fNRB</vt:lpstr>
      <vt:lpstr>Marginal fNRB</vt:lpstr>
      <vt:lpstr>Marginal fNRB</vt:lpstr>
      <vt:lpstr>Marginal fNRB</vt:lpstr>
      <vt:lpstr>Marginal fNRB – next steps</vt:lpstr>
      <vt:lpstr>Extra slides</vt:lpstr>
      <vt:lpstr>Brief list of research on woodfuels and degradation </vt:lpstr>
      <vt:lpstr>Definitions</vt:lpstr>
      <vt:lpstr>Example of charcoal-driven degradation…</vt:lpstr>
      <vt:lpstr>Yes, trees grow in SSA  (data from LANDSAT)</vt:lpstr>
      <vt:lpstr>Yes, trees grow in SSA (data from ALOS-PALSAR)</vt:lpstr>
      <vt:lpstr>Yes, trees grow in SSA (data from MAXAR)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main title over two lines max</dc:title>
  <dc:creator>Moa Engström</dc:creator>
  <cp:lastModifiedBy>Rob Bailis</cp:lastModifiedBy>
  <cp:revision>75</cp:revision>
  <dcterms:created xsi:type="dcterms:W3CDTF">2018-03-22T12:16:28Z</dcterms:created>
  <dcterms:modified xsi:type="dcterms:W3CDTF">2025-02-11T14:11:42Z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0x0101004F7243790D0A6B4797273364CE138438</vt:lpwstr>
  </property>
</Properties>
</file>